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21"/>
  </p:notesMasterIdLst>
  <p:sldIdLst>
    <p:sldId id="316" r:id="rId2"/>
    <p:sldId id="317" r:id="rId3"/>
    <p:sldId id="325" r:id="rId4"/>
    <p:sldId id="335" r:id="rId5"/>
    <p:sldId id="328" r:id="rId6"/>
    <p:sldId id="337" r:id="rId7"/>
    <p:sldId id="338" r:id="rId8"/>
    <p:sldId id="329" r:id="rId9"/>
    <p:sldId id="339" r:id="rId10"/>
    <p:sldId id="333" r:id="rId11"/>
    <p:sldId id="340" r:id="rId12"/>
    <p:sldId id="341" r:id="rId13"/>
    <p:sldId id="347" r:id="rId14"/>
    <p:sldId id="342" r:id="rId15"/>
    <p:sldId id="343" r:id="rId16"/>
    <p:sldId id="283" r:id="rId17"/>
    <p:sldId id="344" r:id="rId18"/>
    <p:sldId id="346" r:id="rId19"/>
    <p:sldId id="29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4B429"/>
    <a:srgbClr val="FFD54F"/>
    <a:srgbClr val="FFEA3D"/>
    <a:srgbClr val="FFFFAA"/>
    <a:srgbClr val="E0249A"/>
    <a:srgbClr val="0073CF"/>
    <a:srgbClr val="57068C"/>
    <a:srgbClr val="FFDB43"/>
    <a:srgbClr val="FDD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A35136-2958-2448-8E3D-0D5E6018DB2A}" v="614" dt="2019-12-07T20:37:00.71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73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107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YANG LI" userId="bcf91189c4ffbbba" providerId="LiveId" clId="{6AA35136-2958-2448-8E3D-0D5E6018DB2A}"/>
    <pc:docChg chg="undo custSel addSld delSld modSld">
      <pc:chgData name="JINYANG LI" userId="bcf91189c4ffbbba" providerId="LiveId" clId="{6AA35136-2958-2448-8E3D-0D5E6018DB2A}" dt="2019-12-07T20:36:48.677" v="3905"/>
      <pc:docMkLst>
        <pc:docMk/>
      </pc:docMkLst>
      <pc:sldChg chg="modSp">
        <pc:chgData name="JINYANG LI" userId="bcf91189c4ffbbba" providerId="LiveId" clId="{6AA35136-2958-2448-8E3D-0D5E6018DB2A}" dt="2019-12-05T16:15:55.114" v="3768" actId="20577"/>
        <pc:sldMkLst>
          <pc:docMk/>
          <pc:sldMk cId="2647981357" sldId="283"/>
        </pc:sldMkLst>
        <pc:spChg chg="mod">
          <ac:chgData name="JINYANG LI" userId="bcf91189c4ffbbba" providerId="LiveId" clId="{6AA35136-2958-2448-8E3D-0D5E6018DB2A}" dt="2019-12-05T16:15:55.114" v="3768" actId="20577"/>
          <ac:spMkLst>
            <pc:docMk/>
            <pc:sldMk cId="2647981357" sldId="283"/>
            <ac:spMk id="3" creationId="{00000000-0000-0000-0000-000000000000}"/>
          </ac:spMkLst>
        </pc:spChg>
      </pc:sldChg>
      <pc:sldChg chg="add del">
        <pc:chgData name="JINYANG LI" userId="bcf91189c4ffbbba" providerId="LiveId" clId="{6AA35136-2958-2448-8E3D-0D5E6018DB2A}" dt="2019-12-05T05:31:14.456" v="3484" actId="2696"/>
        <pc:sldMkLst>
          <pc:docMk/>
          <pc:sldMk cId="1240379349" sldId="295"/>
        </pc:sldMkLst>
      </pc:sldChg>
      <pc:sldChg chg="modSp">
        <pc:chgData name="JINYANG LI" userId="bcf91189c4ffbbba" providerId="LiveId" clId="{6AA35136-2958-2448-8E3D-0D5E6018DB2A}" dt="2019-12-04T21:14:17.446" v="29" actId="403"/>
        <pc:sldMkLst>
          <pc:docMk/>
          <pc:sldMk cId="1389998835" sldId="328"/>
        </pc:sldMkLst>
        <pc:spChg chg="mod">
          <ac:chgData name="JINYANG LI" userId="bcf91189c4ffbbba" providerId="LiveId" clId="{6AA35136-2958-2448-8E3D-0D5E6018DB2A}" dt="2019-12-04T21:14:17.446" v="29" actId="403"/>
          <ac:spMkLst>
            <pc:docMk/>
            <pc:sldMk cId="1389998835" sldId="328"/>
            <ac:spMk id="15" creationId="{55A2FCFB-24BF-EC4A-AED9-20759113D736}"/>
          </ac:spMkLst>
        </pc:spChg>
      </pc:sldChg>
      <pc:sldChg chg="modSp">
        <pc:chgData name="JINYANG LI" userId="bcf91189c4ffbbba" providerId="LiveId" clId="{6AA35136-2958-2448-8E3D-0D5E6018DB2A}" dt="2019-12-04T21:26:15.522" v="314" actId="27636"/>
        <pc:sldMkLst>
          <pc:docMk/>
          <pc:sldMk cId="658808677" sldId="329"/>
        </pc:sldMkLst>
        <pc:spChg chg="mod">
          <ac:chgData name="JINYANG LI" userId="bcf91189c4ffbbba" providerId="LiveId" clId="{6AA35136-2958-2448-8E3D-0D5E6018DB2A}" dt="2019-12-04T21:26:15.522" v="314" actId="27636"/>
          <ac:spMkLst>
            <pc:docMk/>
            <pc:sldMk cId="658808677" sldId="329"/>
            <ac:spMk id="9" creationId="{E70B73F3-8FFF-EF4C-82FA-0C70F984F02D}"/>
          </ac:spMkLst>
        </pc:spChg>
      </pc:sldChg>
      <pc:sldChg chg="addSp delSp modSp">
        <pc:chgData name="JINYANG LI" userId="bcf91189c4ffbbba" providerId="LiveId" clId="{6AA35136-2958-2448-8E3D-0D5E6018DB2A}" dt="2019-12-07T20:36:48.677" v="3905"/>
        <pc:sldMkLst>
          <pc:docMk/>
          <pc:sldMk cId="505048429" sldId="333"/>
        </pc:sldMkLst>
        <pc:spChg chg="mod">
          <ac:chgData name="JINYANG LI" userId="bcf91189c4ffbbba" providerId="LiveId" clId="{6AA35136-2958-2448-8E3D-0D5E6018DB2A}" dt="2019-12-07T20:36:48.677" v="3905"/>
          <ac:spMkLst>
            <pc:docMk/>
            <pc:sldMk cId="505048429" sldId="333"/>
            <ac:spMk id="3" creationId="{F375921D-A469-4A48-943C-04E40F082E64}"/>
          </ac:spMkLst>
        </pc:spChg>
        <pc:spChg chg="add del mod">
          <ac:chgData name="JINYANG LI" userId="bcf91189c4ffbbba" providerId="LiveId" clId="{6AA35136-2958-2448-8E3D-0D5E6018DB2A}" dt="2019-12-04T21:26:47.705" v="332" actId="20577"/>
          <ac:spMkLst>
            <pc:docMk/>
            <pc:sldMk cId="505048429" sldId="333"/>
            <ac:spMk id="11" creationId="{3E8AB950-410A-854F-8B52-D9DD5B30433B}"/>
          </ac:spMkLst>
        </pc:spChg>
        <pc:picChg chg="del">
          <ac:chgData name="JINYANG LI" userId="bcf91189c4ffbbba" providerId="LiveId" clId="{6AA35136-2958-2448-8E3D-0D5E6018DB2A}" dt="2019-12-04T21:34:38.454" v="354" actId="478"/>
          <ac:picMkLst>
            <pc:docMk/>
            <pc:sldMk cId="505048429" sldId="333"/>
            <ac:picMk id="9" creationId="{6C73F4DF-BC75-814D-9F24-EB28BACC48CF}"/>
          </ac:picMkLst>
        </pc:picChg>
      </pc:sldChg>
      <pc:sldChg chg="modSp">
        <pc:chgData name="JINYANG LI" userId="bcf91189c4ffbbba" providerId="LiveId" clId="{6AA35136-2958-2448-8E3D-0D5E6018DB2A}" dt="2019-12-05T17:16:39.051" v="3891" actId="27636"/>
        <pc:sldMkLst>
          <pc:docMk/>
          <pc:sldMk cId="1020133087" sldId="338"/>
        </pc:sldMkLst>
        <pc:spChg chg="mod">
          <ac:chgData name="JINYANG LI" userId="bcf91189c4ffbbba" providerId="LiveId" clId="{6AA35136-2958-2448-8E3D-0D5E6018DB2A}" dt="2019-12-05T17:16:39.051" v="3891" actId="27636"/>
          <ac:spMkLst>
            <pc:docMk/>
            <pc:sldMk cId="1020133087" sldId="338"/>
            <ac:spMk id="3" creationId="{C2A58374-7819-E44C-A04B-4F5C9BFE34C9}"/>
          </ac:spMkLst>
        </pc:spChg>
      </pc:sldChg>
      <pc:sldChg chg="addSp modSp">
        <pc:chgData name="JINYANG LI" userId="bcf91189c4ffbbba" providerId="LiveId" clId="{6AA35136-2958-2448-8E3D-0D5E6018DB2A}" dt="2019-12-05T17:17:37.929" v="3901" actId="1076"/>
        <pc:sldMkLst>
          <pc:docMk/>
          <pc:sldMk cId="1929690531" sldId="339"/>
        </pc:sldMkLst>
        <pc:picChg chg="mod">
          <ac:chgData name="JINYANG LI" userId="bcf91189c4ffbbba" providerId="LiveId" clId="{6AA35136-2958-2448-8E3D-0D5E6018DB2A}" dt="2019-12-04T21:25:29.331" v="312" actId="1076"/>
          <ac:picMkLst>
            <pc:docMk/>
            <pc:sldMk cId="1929690531" sldId="339"/>
            <ac:picMk id="12" creationId="{5EC3D04F-58DB-9448-8AFB-1F2A41072636}"/>
          </ac:picMkLst>
        </pc:picChg>
        <pc:picChg chg="mod">
          <ac:chgData name="JINYANG LI" userId="bcf91189c4ffbbba" providerId="LiveId" clId="{6AA35136-2958-2448-8E3D-0D5E6018DB2A}" dt="2019-12-04T21:25:19.457" v="308" actId="1076"/>
          <ac:picMkLst>
            <pc:docMk/>
            <pc:sldMk cId="1929690531" sldId="339"/>
            <ac:picMk id="14" creationId="{BB790079-E3D3-634B-AA02-56E522FFEB5D}"/>
          </ac:picMkLst>
        </pc:picChg>
        <pc:cxnChg chg="add mod">
          <ac:chgData name="JINYANG LI" userId="bcf91189c4ffbbba" providerId="LiveId" clId="{6AA35136-2958-2448-8E3D-0D5E6018DB2A}" dt="2019-12-05T17:17:31.622" v="3899" actId="692"/>
          <ac:cxnSpMkLst>
            <pc:docMk/>
            <pc:sldMk cId="1929690531" sldId="339"/>
            <ac:cxnSpMk id="3" creationId="{6465E383-49A6-0047-B9F7-30B4383A184B}"/>
          </ac:cxnSpMkLst>
        </pc:cxnChg>
        <pc:cxnChg chg="add mod">
          <ac:chgData name="JINYANG LI" userId="bcf91189c4ffbbba" providerId="LiveId" clId="{6AA35136-2958-2448-8E3D-0D5E6018DB2A}" dt="2019-12-05T17:17:37.929" v="3901" actId="1076"/>
          <ac:cxnSpMkLst>
            <pc:docMk/>
            <pc:sldMk cId="1929690531" sldId="339"/>
            <ac:cxnSpMk id="13" creationId="{B6BEBACB-A8A6-6B4A-9F4B-09D5D5C50B5B}"/>
          </ac:cxnSpMkLst>
        </pc:cxnChg>
      </pc:sldChg>
      <pc:sldChg chg="addSp delSp modSp add">
        <pc:chgData name="JINYANG LI" userId="bcf91189c4ffbbba" providerId="LiveId" clId="{6AA35136-2958-2448-8E3D-0D5E6018DB2A}" dt="2019-12-05T17:15:08.881" v="3786" actId="20577"/>
        <pc:sldMkLst>
          <pc:docMk/>
          <pc:sldMk cId="1689534313" sldId="340"/>
        </pc:sldMkLst>
        <pc:spChg chg="del mod">
          <ac:chgData name="JINYANG LI" userId="bcf91189c4ffbbba" providerId="LiveId" clId="{6AA35136-2958-2448-8E3D-0D5E6018DB2A}" dt="2019-12-04T21:40:12.488" v="540" actId="478"/>
          <ac:spMkLst>
            <pc:docMk/>
            <pc:sldMk cId="1689534313" sldId="340"/>
            <ac:spMk id="3" creationId="{F375921D-A469-4A48-943C-04E40F082E64}"/>
          </ac:spMkLst>
        </pc:spChg>
        <pc:spChg chg="add del mod">
          <ac:chgData name="JINYANG LI" userId="bcf91189c4ffbbba" providerId="LiveId" clId="{6AA35136-2958-2448-8E3D-0D5E6018DB2A}" dt="2019-12-04T22:00:40.559" v="545"/>
          <ac:spMkLst>
            <pc:docMk/>
            <pc:sldMk cId="1689534313" sldId="340"/>
            <ac:spMk id="9" creationId="{3D2C5F03-361B-184C-AF6B-2B4779FABAD1}"/>
          </ac:spMkLst>
        </pc:spChg>
        <pc:spChg chg="mod">
          <ac:chgData name="JINYANG LI" userId="bcf91189c4ffbbba" providerId="LiveId" clId="{6AA35136-2958-2448-8E3D-0D5E6018DB2A}" dt="2019-12-04T21:40:02.611" v="538"/>
          <ac:spMkLst>
            <pc:docMk/>
            <pc:sldMk cId="1689534313" sldId="340"/>
            <ac:spMk id="10" creationId="{00000000-0000-0000-0000-000000000000}"/>
          </ac:spMkLst>
        </pc:spChg>
        <pc:spChg chg="add del mod">
          <ac:chgData name="JINYANG LI" userId="bcf91189c4ffbbba" providerId="LiveId" clId="{6AA35136-2958-2448-8E3D-0D5E6018DB2A}" dt="2019-12-04T22:02:36.697" v="596"/>
          <ac:spMkLst>
            <pc:docMk/>
            <pc:sldMk cId="1689534313" sldId="340"/>
            <ac:spMk id="16" creationId="{020310B1-B6E4-2146-AC6C-9A365BC08DCE}"/>
          </ac:spMkLst>
        </pc:spChg>
        <pc:spChg chg="add del mod">
          <ac:chgData name="JINYANG LI" userId="bcf91189c4ffbbba" providerId="LiveId" clId="{6AA35136-2958-2448-8E3D-0D5E6018DB2A}" dt="2019-12-04T22:05:07.782" v="605"/>
          <ac:spMkLst>
            <pc:docMk/>
            <pc:sldMk cId="1689534313" sldId="340"/>
            <ac:spMk id="20" creationId="{1D65CC15-205B-424A-97A8-53F4EF18A5DE}"/>
          </ac:spMkLst>
        </pc:spChg>
        <pc:spChg chg="add del mod">
          <ac:chgData name="JINYANG LI" userId="bcf91189c4ffbbba" providerId="LiveId" clId="{6AA35136-2958-2448-8E3D-0D5E6018DB2A}" dt="2019-12-04T22:07:08.038" v="616"/>
          <ac:spMkLst>
            <pc:docMk/>
            <pc:sldMk cId="1689534313" sldId="340"/>
            <ac:spMk id="24" creationId="{030B6ECB-ECE9-4342-8942-03202DF041E9}"/>
          </ac:spMkLst>
        </pc:spChg>
        <pc:spChg chg="add del mod">
          <ac:chgData name="JINYANG LI" userId="bcf91189c4ffbbba" providerId="LiveId" clId="{6AA35136-2958-2448-8E3D-0D5E6018DB2A}" dt="2019-12-05T00:46:35.022" v="727" actId="478"/>
          <ac:spMkLst>
            <pc:docMk/>
            <pc:sldMk cId="1689534313" sldId="340"/>
            <ac:spMk id="27" creationId="{F92EDCBF-8787-C741-8029-4C903CF18845}"/>
          </ac:spMkLst>
        </pc:spChg>
        <pc:spChg chg="add mod">
          <ac:chgData name="JINYANG LI" userId="bcf91189c4ffbbba" providerId="LiveId" clId="{6AA35136-2958-2448-8E3D-0D5E6018DB2A}" dt="2019-12-05T17:15:08.881" v="3786" actId="20577"/>
          <ac:spMkLst>
            <pc:docMk/>
            <pc:sldMk cId="1689534313" sldId="340"/>
            <ac:spMk id="28" creationId="{8F98D7FA-0330-F646-8F43-DEF7E6292C7B}"/>
          </ac:spMkLst>
        </pc:spChg>
        <pc:graphicFrameChg chg="add del mod">
          <ac:chgData name="JINYANG LI" userId="bcf91189c4ffbbba" providerId="LiveId" clId="{6AA35136-2958-2448-8E3D-0D5E6018DB2A}" dt="2019-12-04T22:00:35.609" v="542"/>
          <ac:graphicFrameMkLst>
            <pc:docMk/>
            <pc:sldMk cId="1689534313" sldId="340"/>
            <ac:graphicFrameMk id="12" creationId="{AD181CAC-F7E9-2142-A2E8-42F6160EDC5D}"/>
          </ac:graphicFrameMkLst>
        </pc:graphicFrameChg>
        <pc:graphicFrameChg chg="add del mod">
          <ac:chgData name="JINYANG LI" userId="bcf91189c4ffbbba" providerId="LiveId" clId="{6AA35136-2958-2448-8E3D-0D5E6018DB2A}" dt="2019-12-04T22:00:40.268" v="544"/>
          <ac:graphicFrameMkLst>
            <pc:docMk/>
            <pc:sldMk cId="1689534313" sldId="340"/>
            <ac:graphicFrameMk id="13" creationId="{0A00FC89-898E-B742-B6E7-B77520D3BC6F}"/>
          </ac:graphicFrameMkLst>
        </pc:graphicFrameChg>
        <pc:graphicFrameChg chg="add del mod modGraphic">
          <ac:chgData name="JINYANG LI" userId="bcf91189c4ffbbba" providerId="LiveId" clId="{6AA35136-2958-2448-8E3D-0D5E6018DB2A}" dt="2019-12-04T22:02:29.486" v="593" actId="478"/>
          <ac:graphicFrameMkLst>
            <pc:docMk/>
            <pc:sldMk cId="1689534313" sldId="340"/>
            <ac:graphicFrameMk id="14" creationId="{8A123578-0AF8-0F49-8F11-196C741F9A44}"/>
          </ac:graphicFrameMkLst>
        </pc:graphicFrameChg>
        <pc:graphicFrameChg chg="add del mod">
          <ac:chgData name="JINYANG LI" userId="bcf91189c4ffbbba" providerId="LiveId" clId="{6AA35136-2958-2448-8E3D-0D5E6018DB2A}" dt="2019-12-04T22:02:36.369" v="595"/>
          <ac:graphicFrameMkLst>
            <pc:docMk/>
            <pc:sldMk cId="1689534313" sldId="340"/>
            <ac:graphicFrameMk id="17" creationId="{388D8652-6E7E-914A-8ACD-C13DDCEA461C}"/>
          </ac:graphicFrameMkLst>
        </pc:graphicFrameChg>
        <pc:graphicFrameChg chg="add del mod modGraphic">
          <ac:chgData name="JINYANG LI" userId="bcf91189c4ffbbba" providerId="LiveId" clId="{6AA35136-2958-2448-8E3D-0D5E6018DB2A}" dt="2019-12-04T22:05:03.469" v="602" actId="478"/>
          <ac:graphicFrameMkLst>
            <pc:docMk/>
            <pc:sldMk cId="1689534313" sldId="340"/>
            <ac:graphicFrameMk id="18" creationId="{F469BAD6-AEB2-7145-8F1C-DC4FCCE4334F}"/>
          </ac:graphicFrameMkLst>
        </pc:graphicFrameChg>
        <pc:graphicFrameChg chg="add del mod">
          <ac:chgData name="JINYANG LI" userId="bcf91189c4ffbbba" providerId="LiveId" clId="{6AA35136-2958-2448-8E3D-0D5E6018DB2A}" dt="2019-12-04T22:05:07.492" v="604"/>
          <ac:graphicFrameMkLst>
            <pc:docMk/>
            <pc:sldMk cId="1689534313" sldId="340"/>
            <ac:graphicFrameMk id="21" creationId="{60DEC116-1156-4948-887A-7FD32F9F61CB}"/>
          </ac:graphicFrameMkLst>
        </pc:graphicFrameChg>
        <pc:graphicFrameChg chg="add del mod modGraphic">
          <ac:chgData name="JINYANG LI" userId="bcf91189c4ffbbba" providerId="LiveId" clId="{6AA35136-2958-2448-8E3D-0D5E6018DB2A}" dt="2019-12-04T22:07:04.658" v="613" actId="478"/>
          <ac:graphicFrameMkLst>
            <pc:docMk/>
            <pc:sldMk cId="1689534313" sldId="340"/>
            <ac:graphicFrameMk id="22" creationId="{579D80FB-4F31-8D4E-A20A-3ABF5B3818AB}"/>
          </ac:graphicFrameMkLst>
        </pc:graphicFrameChg>
        <pc:graphicFrameChg chg="add del mod">
          <ac:chgData name="JINYANG LI" userId="bcf91189c4ffbbba" providerId="LiveId" clId="{6AA35136-2958-2448-8E3D-0D5E6018DB2A}" dt="2019-12-04T22:07:07.746" v="615"/>
          <ac:graphicFrameMkLst>
            <pc:docMk/>
            <pc:sldMk cId="1689534313" sldId="340"/>
            <ac:graphicFrameMk id="25" creationId="{E60D42FC-0A3D-3846-9780-0AE63F6B337B}"/>
          </ac:graphicFrameMkLst>
        </pc:graphicFrameChg>
        <pc:graphicFrameChg chg="add mod modGraphic">
          <ac:chgData name="JINYANG LI" userId="bcf91189c4ffbbba" providerId="LiveId" clId="{6AA35136-2958-2448-8E3D-0D5E6018DB2A}" dt="2019-12-05T00:47:04.680" v="741"/>
          <ac:graphicFrameMkLst>
            <pc:docMk/>
            <pc:sldMk cId="1689534313" sldId="340"/>
            <ac:graphicFrameMk id="26" creationId="{FA02E118-33D2-3248-9110-92DD6CAC7AEC}"/>
          </ac:graphicFrameMkLst>
        </pc:graphicFrameChg>
      </pc:sldChg>
      <pc:sldChg chg="addSp delSp modSp add">
        <pc:chgData name="JINYANG LI" userId="bcf91189c4ffbbba" providerId="LiveId" clId="{6AA35136-2958-2448-8E3D-0D5E6018DB2A}" dt="2019-12-05T01:01:36.553" v="1525" actId="14100"/>
        <pc:sldMkLst>
          <pc:docMk/>
          <pc:sldMk cId="190922972" sldId="341"/>
        </pc:sldMkLst>
        <pc:spChg chg="add del mod">
          <ac:chgData name="JINYANG LI" userId="bcf91189c4ffbbba" providerId="LiveId" clId="{6AA35136-2958-2448-8E3D-0D5E6018DB2A}" dt="2019-12-04T22:10:36.762" v="641" actId="931"/>
          <ac:spMkLst>
            <pc:docMk/>
            <pc:sldMk cId="190922972" sldId="341"/>
            <ac:spMk id="3" creationId="{FFDB6809-77A9-004A-8D94-ACD0EE83505D}"/>
          </ac:spMkLst>
        </pc:spChg>
        <pc:spChg chg="add mod">
          <ac:chgData name="JINYANG LI" userId="bcf91189c4ffbbba" providerId="LiveId" clId="{6AA35136-2958-2448-8E3D-0D5E6018DB2A}" dt="2019-12-05T01:01:36.553" v="1525" actId="14100"/>
          <ac:spMkLst>
            <pc:docMk/>
            <pc:sldMk cId="190922972" sldId="341"/>
            <ac:spMk id="13" creationId="{64B9D093-C931-B94C-8E87-D5CFB0872309}"/>
          </ac:spMkLst>
        </pc:spChg>
        <pc:graphicFrameChg chg="del">
          <ac:chgData name="JINYANG LI" userId="bcf91189c4ffbbba" providerId="LiveId" clId="{6AA35136-2958-2448-8E3D-0D5E6018DB2A}" dt="2019-12-04T22:10:14.464" v="636" actId="478"/>
          <ac:graphicFrameMkLst>
            <pc:docMk/>
            <pc:sldMk cId="190922972" sldId="341"/>
            <ac:graphicFrameMk id="26" creationId="{FA02E118-33D2-3248-9110-92DD6CAC7AEC}"/>
          </ac:graphicFrameMkLst>
        </pc:graphicFrameChg>
        <pc:picChg chg="add mod">
          <ac:chgData name="JINYANG LI" userId="bcf91189c4ffbbba" providerId="LiveId" clId="{6AA35136-2958-2448-8E3D-0D5E6018DB2A}" dt="2019-12-05T01:00:12.198" v="1467" actId="1076"/>
          <ac:picMkLst>
            <pc:docMk/>
            <pc:sldMk cId="190922972" sldId="341"/>
            <ac:picMk id="12" creationId="{7BB0F732-34FC-B141-B075-1F60488019FD}"/>
          </ac:picMkLst>
        </pc:picChg>
      </pc:sldChg>
      <pc:sldChg chg="addSp delSp modSp add">
        <pc:chgData name="JINYANG LI" userId="bcf91189c4ffbbba" providerId="LiveId" clId="{6AA35136-2958-2448-8E3D-0D5E6018DB2A}" dt="2019-12-07T20:01:00.907" v="3904" actId="20577"/>
        <pc:sldMkLst>
          <pc:docMk/>
          <pc:sldMk cId="1509740425" sldId="342"/>
        </pc:sldMkLst>
        <pc:spChg chg="add del mod">
          <ac:chgData name="JINYANG LI" userId="bcf91189c4ffbbba" providerId="LiveId" clId="{6AA35136-2958-2448-8E3D-0D5E6018DB2A}" dt="2019-12-05T03:32:19.122" v="1529"/>
          <ac:spMkLst>
            <pc:docMk/>
            <pc:sldMk cId="1509740425" sldId="342"/>
            <ac:spMk id="3" creationId="{A2DB457D-71E3-1342-8B9D-7B1087FF4EBD}"/>
          </ac:spMkLst>
        </pc:spChg>
        <pc:spChg chg="mod">
          <ac:chgData name="JINYANG LI" userId="bcf91189c4ffbbba" providerId="LiveId" clId="{6AA35136-2958-2448-8E3D-0D5E6018DB2A}" dt="2019-12-05T00:41:13.883" v="687" actId="20577"/>
          <ac:spMkLst>
            <pc:docMk/>
            <pc:sldMk cId="1509740425" sldId="342"/>
            <ac:spMk id="10" creationId="{00000000-0000-0000-0000-000000000000}"/>
          </ac:spMkLst>
        </pc:spChg>
        <pc:spChg chg="add mod">
          <ac:chgData name="JINYANG LI" userId="bcf91189c4ffbbba" providerId="LiveId" clId="{6AA35136-2958-2448-8E3D-0D5E6018DB2A}" dt="2019-12-07T20:01:00.907" v="3904" actId="20577"/>
          <ac:spMkLst>
            <pc:docMk/>
            <pc:sldMk cId="1509740425" sldId="342"/>
            <ac:spMk id="13" creationId="{9A384F28-1A70-864A-8667-0F312F7550B4}"/>
          </ac:spMkLst>
        </pc:spChg>
        <pc:graphicFrameChg chg="add del mod">
          <ac:chgData name="JINYANG LI" userId="bcf91189c4ffbbba" providerId="LiveId" clId="{6AA35136-2958-2448-8E3D-0D5E6018DB2A}" dt="2019-12-05T03:32:18.870" v="1528"/>
          <ac:graphicFrameMkLst>
            <pc:docMk/>
            <pc:sldMk cId="1509740425" sldId="342"/>
            <ac:graphicFrameMk id="9" creationId="{0DE563CA-4ACC-0642-89DD-5A8C28C41445}"/>
          </ac:graphicFrameMkLst>
        </pc:graphicFrameChg>
        <pc:graphicFrameChg chg="add mod modGraphic">
          <ac:chgData name="JINYANG LI" userId="bcf91189c4ffbbba" providerId="LiveId" clId="{6AA35136-2958-2448-8E3D-0D5E6018DB2A}" dt="2019-12-05T03:33:32.595" v="1541" actId="14100"/>
          <ac:graphicFrameMkLst>
            <pc:docMk/>
            <pc:sldMk cId="1509740425" sldId="342"/>
            <ac:graphicFrameMk id="12" creationId="{CEF7BDE5-BDA6-E248-A254-7AC6A0AAE0DF}"/>
          </ac:graphicFrameMkLst>
        </pc:graphicFrameChg>
        <pc:graphicFrameChg chg="del">
          <ac:chgData name="JINYANG LI" userId="bcf91189c4ffbbba" providerId="LiveId" clId="{6AA35136-2958-2448-8E3D-0D5E6018DB2A}" dt="2019-12-05T03:32:14.503" v="1526" actId="478"/>
          <ac:graphicFrameMkLst>
            <pc:docMk/>
            <pc:sldMk cId="1509740425" sldId="342"/>
            <ac:graphicFrameMk id="26" creationId="{FA02E118-33D2-3248-9110-92DD6CAC7AEC}"/>
          </ac:graphicFrameMkLst>
        </pc:graphicFrameChg>
      </pc:sldChg>
      <pc:sldChg chg="addSp delSp modSp add">
        <pc:chgData name="JINYANG LI" userId="bcf91189c4ffbbba" providerId="LiveId" clId="{6AA35136-2958-2448-8E3D-0D5E6018DB2A}" dt="2019-12-05T15:50:39.632" v="3549" actId="20577"/>
        <pc:sldMkLst>
          <pc:docMk/>
          <pc:sldMk cId="2592691745" sldId="343"/>
        </pc:sldMkLst>
        <pc:spChg chg="add del mod">
          <ac:chgData name="JINYANG LI" userId="bcf91189c4ffbbba" providerId="LiveId" clId="{6AA35136-2958-2448-8E3D-0D5E6018DB2A}" dt="2019-12-05T15:49:08.741" v="3527"/>
          <ac:spMkLst>
            <pc:docMk/>
            <pc:sldMk cId="2592691745" sldId="343"/>
            <ac:spMk id="3" creationId="{B91A3D4A-2BE3-774D-B9A5-F54FE527D06E}"/>
          </ac:spMkLst>
        </pc:spChg>
        <pc:spChg chg="mod">
          <ac:chgData name="JINYANG LI" userId="bcf91189c4ffbbba" providerId="LiveId" clId="{6AA35136-2958-2448-8E3D-0D5E6018DB2A}" dt="2019-12-05T00:41:21.504" v="688"/>
          <ac:spMkLst>
            <pc:docMk/>
            <pc:sldMk cId="2592691745" sldId="343"/>
            <ac:spMk id="10" creationId="{00000000-0000-0000-0000-000000000000}"/>
          </ac:spMkLst>
        </pc:spChg>
        <pc:spChg chg="add mod">
          <ac:chgData name="JINYANG LI" userId="bcf91189c4ffbbba" providerId="LiveId" clId="{6AA35136-2958-2448-8E3D-0D5E6018DB2A}" dt="2019-12-05T15:50:39.632" v="3549" actId="20577"/>
          <ac:spMkLst>
            <pc:docMk/>
            <pc:sldMk cId="2592691745" sldId="343"/>
            <ac:spMk id="14" creationId="{2AF09280-80DE-874C-87E5-412328A495C5}"/>
          </ac:spMkLst>
        </pc:spChg>
        <pc:picChg chg="add del">
          <ac:chgData name="JINYANG LI" userId="bcf91189c4ffbbba" providerId="LiveId" clId="{6AA35136-2958-2448-8E3D-0D5E6018DB2A}" dt="2019-12-05T15:49:07.868" v="3526"/>
          <ac:picMkLst>
            <pc:docMk/>
            <pc:sldMk cId="2592691745" sldId="343"/>
            <ac:picMk id="9" creationId="{C3891513-4F17-A140-BB5F-9AA0D9BC1D43}"/>
          </ac:picMkLst>
        </pc:picChg>
        <pc:picChg chg="del">
          <ac:chgData name="JINYANG LI" userId="bcf91189c4ffbbba" providerId="LiveId" clId="{6AA35136-2958-2448-8E3D-0D5E6018DB2A}" dt="2019-12-05T15:49:04.548" v="3524" actId="478"/>
          <ac:picMkLst>
            <pc:docMk/>
            <pc:sldMk cId="2592691745" sldId="343"/>
            <ac:picMk id="12" creationId="{7BB0F732-34FC-B141-B075-1F60488019FD}"/>
          </ac:picMkLst>
        </pc:picChg>
        <pc:picChg chg="add mod">
          <ac:chgData name="JINYANG LI" userId="bcf91189c4ffbbba" providerId="LiveId" clId="{6AA35136-2958-2448-8E3D-0D5E6018DB2A}" dt="2019-12-05T15:49:29.248" v="3530" actId="1076"/>
          <ac:picMkLst>
            <pc:docMk/>
            <pc:sldMk cId="2592691745" sldId="343"/>
            <ac:picMk id="13" creationId="{4E902130-9940-004A-B122-1F20EA530CA4}"/>
          </ac:picMkLst>
        </pc:picChg>
      </pc:sldChg>
      <pc:sldChg chg="modSp add">
        <pc:chgData name="JINYANG LI" userId="bcf91189c4ffbbba" providerId="LiveId" clId="{6AA35136-2958-2448-8E3D-0D5E6018DB2A}" dt="2019-12-05T16:16:46.317" v="3776" actId="20577"/>
        <pc:sldMkLst>
          <pc:docMk/>
          <pc:sldMk cId="3735625793" sldId="344"/>
        </pc:sldMkLst>
        <pc:spChg chg="mod">
          <ac:chgData name="JINYANG LI" userId="bcf91189c4ffbbba" providerId="LiveId" clId="{6AA35136-2958-2448-8E3D-0D5E6018DB2A}" dt="2019-12-05T04:36:54.616" v="2791" actId="20577"/>
          <ac:spMkLst>
            <pc:docMk/>
            <pc:sldMk cId="3735625793" sldId="344"/>
            <ac:spMk id="2" creationId="{94B5D051-F587-DD4E-98DB-D1BAFB7F7D18}"/>
          </ac:spMkLst>
        </pc:spChg>
        <pc:spChg chg="mod">
          <ac:chgData name="JINYANG LI" userId="bcf91189c4ffbbba" providerId="LiveId" clId="{6AA35136-2958-2448-8E3D-0D5E6018DB2A}" dt="2019-12-05T16:16:46.317" v="3776" actId="20577"/>
          <ac:spMkLst>
            <pc:docMk/>
            <pc:sldMk cId="3735625793" sldId="344"/>
            <ac:spMk id="3" creationId="{60F42EAA-80E2-0F48-9817-4F438B30073C}"/>
          </ac:spMkLst>
        </pc:spChg>
      </pc:sldChg>
      <pc:sldChg chg="modSp add">
        <pc:chgData name="JINYANG LI" userId="bcf91189c4ffbbba" providerId="LiveId" clId="{6AA35136-2958-2448-8E3D-0D5E6018DB2A}" dt="2019-12-05T16:18:11.929" v="3785" actId="20577"/>
        <pc:sldMkLst>
          <pc:docMk/>
          <pc:sldMk cId="937381127" sldId="346"/>
        </pc:sldMkLst>
        <pc:spChg chg="mod">
          <ac:chgData name="JINYANG LI" userId="bcf91189c4ffbbba" providerId="LiveId" clId="{6AA35136-2958-2448-8E3D-0D5E6018DB2A}" dt="2019-12-05T16:18:11.929" v="3785" actId="20577"/>
          <ac:spMkLst>
            <pc:docMk/>
            <pc:sldMk cId="937381127" sldId="346"/>
            <ac:spMk id="2" creationId="{94B5D051-F587-DD4E-98DB-D1BAFB7F7D18}"/>
          </ac:spMkLst>
        </pc:spChg>
        <pc:spChg chg="mod">
          <ac:chgData name="JINYANG LI" userId="bcf91189c4ffbbba" providerId="LiveId" clId="{6AA35136-2958-2448-8E3D-0D5E6018DB2A}" dt="2019-12-05T16:17:47.603" v="3782" actId="27636"/>
          <ac:spMkLst>
            <pc:docMk/>
            <pc:sldMk cId="937381127" sldId="346"/>
            <ac:spMk id="3" creationId="{60F42EAA-80E2-0F48-9817-4F438B30073C}"/>
          </ac:spMkLst>
        </pc:spChg>
      </pc:sldChg>
      <pc:sldChg chg="addSp delSp modSp add">
        <pc:chgData name="JINYANG LI" userId="bcf91189c4ffbbba" providerId="LiveId" clId="{6AA35136-2958-2448-8E3D-0D5E6018DB2A}" dt="2019-12-05T16:15:15.477" v="3661" actId="122"/>
        <pc:sldMkLst>
          <pc:docMk/>
          <pc:sldMk cId="1909951401" sldId="347"/>
        </pc:sldMkLst>
        <pc:spChg chg="add del mod">
          <ac:chgData name="JINYANG LI" userId="bcf91189c4ffbbba" providerId="LiveId" clId="{6AA35136-2958-2448-8E3D-0D5E6018DB2A}" dt="2019-12-05T16:00:15.166" v="3557"/>
          <ac:spMkLst>
            <pc:docMk/>
            <pc:sldMk cId="1909951401" sldId="347"/>
            <ac:spMk id="3" creationId="{C117846E-FAD2-1641-B6E0-71F36BC88B9C}"/>
          </ac:spMkLst>
        </pc:spChg>
        <pc:spChg chg="del">
          <ac:chgData name="JINYANG LI" userId="bcf91189c4ffbbba" providerId="LiveId" clId="{6AA35136-2958-2448-8E3D-0D5E6018DB2A}" dt="2019-12-05T16:00:01.987" v="3553" actId="478"/>
          <ac:spMkLst>
            <pc:docMk/>
            <pc:sldMk cId="1909951401" sldId="347"/>
            <ac:spMk id="13" creationId="{64B9D093-C931-B94C-8E87-D5CFB0872309}"/>
          </ac:spMkLst>
        </pc:spChg>
        <pc:spChg chg="add mod">
          <ac:chgData name="JINYANG LI" userId="bcf91189c4ffbbba" providerId="LiveId" clId="{6AA35136-2958-2448-8E3D-0D5E6018DB2A}" dt="2019-12-05T16:15:15.477" v="3661" actId="122"/>
          <ac:spMkLst>
            <pc:docMk/>
            <pc:sldMk cId="1909951401" sldId="347"/>
            <ac:spMk id="15" creationId="{0E6377A3-4A94-B94C-99AD-559AA1C3D32E}"/>
          </ac:spMkLst>
        </pc:spChg>
        <pc:graphicFrameChg chg="add del mod">
          <ac:chgData name="JINYANG LI" userId="bcf91189c4ffbbba" providerId="LiveId" clId="{6AA35136-2958-2448-8E3D-0D5E6018DB2A}" dt="2019-12-05T16:00:14.962" v="3556"/>
          <ac:graphicFrameMkLst>
            <pc:docMk/>
            <pc:sldMk cId="1909951401" sldId="347"/>
            <ac:graphicFrameMk id="9" creationId="{C136A603-A9A1-414A-BDDD-EBE614695FDE}"/>
          </ac:graphicFrameMkLst>
        </pc:graphicFrameChg>
        <pc:graphicFrameChg chg="add mod modGraphic">
          <ac:chgData name="JINYANG LI" userId="bcf91189c4ffbbba" providerId="LiveId" clId="{6AA35136-2958-2448-8E3D-0D5E6018DB2A}" dt="2019-12-05T16:01:13.228" v="3571"/>
          <ac:graphicFrameMkLst>
            <pc:docMk/>
            <pc:sldMk cId="1909951401" sldId="347"/>
            <ac:graphicFrameMk id="14" creationId="{AA343DA0-FAD6-FA4A-B184-E583054F2C16}"/>
          </ac:graphicFrameMkLst>
        </pc:graphicFrameChg>
        <pc:picChg chg="del">
          <ac:chgData name="JINYANG LI" userId="bcf91189c4ffbbba" providerId="LiveId" clId="{6AA35136-2958-2448-8E3D-0D5E6018DB2A}" dt="2019-12-05T15:59:53.463" v="3551" actId="478"/>
          <ac:picMkLst>
            <pc:docMk/>
            <pc:sldMk cId="1909951401" sldId="347"/>
            <ac:picMk id="12" creationId="{7BB0F732-34FC-B141-B075-1F60488019F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046" y="5403333"/>
            <a:ext cx="5158224" cy="157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432B-3FBE-4889-963D-BF97BFBB7D3F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CC04-1E76-41EE-A8AC-75AD85313D09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4A9E-84AC-4661-9381-CC35B09E47F7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5829F-8847-4C2A-8DD0-690EAD78E53F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8761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495661"/>
            <a:ext cx="5440648" cy="5757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92947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79637" y="6335309"/>
            <a:ext cx="1016000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DFC970-B950-4395-A833-47227D4A68CA}" type="datetime1">
              <a:rPr lang="en-US" smtClean="0"/>
              <a:pPr/>
              <a:t>12/6/19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all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60D7-90CE-4513-A3CE-C070B9421917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57225" y="6335309"/>
            <a:ext cx="4829174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83" y="2728800"/>
            <a:ext cx="7409079" cy="124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046" y="5403333"/>
            <a:ext cx="5158224" cy="1573200"/>
          </a:xfrm>
          <a:prstGeom prst="rect">
            <a:avLst/>
          </a:prstGeom>
        </p:spPr>
      </p:pic>
      <p:grpSp>
        <p:nvGrpSpPr>
          <p:cNvPr id="30" name="Group 29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31" name="Rectangle 30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9"/>
          <a:stretch/>
        </p:blipFill>
        <p:spPr>
          <a:xfrm>
            <a:off x="0" y="384561"/>
            <a:ext cx="12192000" cy="64734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 OPTION 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8D4B-3D0A-49AB-8EA2-2DC8CB4594DB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733425" y="6335309"/>
            <a:ext cx="4752974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652" y="2748600"/>
            <a:ext cx="7418732" cy="12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689" y="5252878"/>
            <a:ext cx="5158225" cy="157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4" name="Rectangle 23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31" name="Rectangle 30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689" y="5252878"/>
            <a:ext cx="5158225" cy="15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8C228CE-C572-4AF5-9728-AA6E475873DD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43AC-4B94-471D-A170-0D88FCD1FB54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5" y="1783162"/>
            <a:ext cx="7409079" cy="1240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727927"/>
            <a:ext cx="8770620" cy="1212056"/>
          </a:xfrm>
        </p:spPr>
        <p:txBody>
          <a:bodyPr anchor="b">
            <a:noAutofit/>
          </a:bodyPr>
          <a:lstStyle>
            <a:lvl1pPr algn="l">
              <a:defRPr sz="4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947813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F9E2-52BD-4C8D-9C57-79F661DB94A1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60521" y="6335309"/>
            <a:ext cx="4525878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8" name="Rectangle 27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81F3-AB4F-4026-8B03-DBF7475676B1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831" y="5830838"/>
            <a:ext cx="3851487" cy="117466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7" name="Rectangle 2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715" r:id="rId3"/>
    <p:sldLayoutId id="2147483716" r:id="rId4"/>
    <p:sldLayoutId id="2147483670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12" r:id="rId19"/>
    <p:sldLayoutId id="2147483713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Valuing American Options by Simulation</a:t>
            </a:r>
            <a:br>
              <a:rPr lang="en-US" sz="3600" dirty="0"/>
            </a:br>
            <a:r>
              <a:rPr lang="en-US" sz="3600" dirty="0"/>
              <a:t>- </a:t>
            </a:r>
            <a:r>
              <a:rPr lang="en-US" sz="2000" dirty="0"/>
              <a:t>Least Square and Machine learning Approaches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Presented by: Jinyang Li</a:t>
            </a:r>
          </a:p>
          <a:p>
            <a:r>
              <a:rPr lang="en-US" dirty="0"/>
              <a:t>ACTSC 972 Final Project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4D485-9E4C-422A-874A-A7B0EA07F166}" type="datetime1">
              <a:rPr lang="en-US" smtClean="0"/>
              <a:t>12/6/19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5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AMERICAN OPTION PRICING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>
            <a:noAutofit/>
          </a:bodyPr>
          <a:lstStyle/>
          <a:p>
            <a:r>
              <a:rPr lang="en-US" dirty="0"/>
              <a:t>NUMERICAL EXAMPLES</a:t>
            </a:r>
            <a:endParaRPr lang="en-US" sz="2800" dirty="0">
              <a:effectLst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E8AB950-410A-854F-8B52-D9DD5B30433B}"/>
              </a:ext>
            </a:extLst>
          </p:cNvPr>
          <p:cNvSpPr txBox="1">
            <a:spLocks/>
          </p:cNvSpPr>
          <p:nvPr/>
        </p:nvSpPr>
        <p:spPr>
          <a:xfrm>
            <a:off x="10408751" y="680315"/>
            <a:ext cx="1420859" cy="28605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10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EXPERIMENTS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BACF90-7083-3447-BA8E-A17C114383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5921D-A469-4A48-943C-04E40F082E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:r>
                  <a:rPr lang="en-US" sz="2900" dirty="0"/>
                  <a:t>We validate and evaluate the above approaches under two cases: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900" dirty="0"/>
                  <a:t>Simple American Put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900" dirty="0"/>
                  <a:t>Heston Model with one underlier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HK" dirty="0"/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HK" dirty="0"/>
              </a:p>
              <a:p>
                <a:pPr indent="0">
                  <a:buNone/>
                </a:pPr>
                <a:r>
                  <a:rPr lang="en-HK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HK" dirty="0"/>
                  <a:t> are Brownian motions with correlation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HK" dirty="0"/>
                  <a:t>, i.e.,</a:t>
                </a:r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HK" dirty="0"/>
              </a:p>
              <a:p>
                <a:pPr lvl="1"/>
                <a:r>
                  <a:rPr lang="en-HK" dirty="0"/>
                  <a:t>The parameters in the above equations represent the following:</a:t>
                </a:r>
              </a:p>
              <a:p>
                <a:pPr marL="804863" lvl="1" indent="-268288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HK" dirty="0"/>
                  <a:t> is the domestic risk-free interest rate.</a:t>
                </a:r>
              </a:p>
              <a:p>
                <a:pPr marL="804863" lvl="1" indent="-268288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HK" dirty="0"/>
                  <a:t> is the long variance, or long run average price variance;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HK" dirty="0"/>
                  <a:t> tends to infinity, the expected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HK" dirty="0"/>
                  <a:t> tends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HK" dirty="0"/>
                  <a:t>.</a:t>
                </a:r>
              </a:p>
              <a:p>
                <a:pPr marL="804863" lvl="1" indent="-268288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HK" dirty="0"/>
                  <a:t> is the rate at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HK" dirty="0"/>
                  <a:t> reverts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HK" dirty="0"/>
                  <a:t>.</a:t>
                </a:r>
              </a:p>
              <a:p>
                <a:pPr marL="804863" lvl="1" indent="-268288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HK" dirty="0"/>
                  <a:t> is the volatility of the volatility</a:t>
                </a:r>
              </a:p>
              <a:p>
                <a:pPr marL="804863" lvl="1" indent="-268288">
                  <a:buFont typeface="Courier New" panose="02070309020205020404" pitchFamily="49" charset="0"/>
                  <a:buChar char="o"/>
                </a:pPr>
                <a:r>
                  <a:rPr lang="en-HK" dirty="0"/>
                  <a:t>If the parameters obey the following Feller condition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𝜅𝜃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 and the initial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HK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HK" dirty="0"/>
                  <a:t> is strictly positive.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5921D-A469-4A48-943C-04E40F082E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19" t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0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AMERICAN OPTION PRICING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>
            <a:noAutofit/>
          </a:bodyPr>
          <a:lstStyle/>
          <a:p>
            <a:r>
              <a:rPr lang="en-US" dirty="0"/>
              <a:t>simple AMERICAN PUT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E8AB950-410A-854F-8B52-D9DD5B30433B}"/>
              </a:ext>
            </a:extLst>
          </p:cNvPr>
          <p:cNvSpPr txBox="1">
            <a:spLocks/>
          </p:cNvSpPr>
          <p:nvPr/>
        </p:nvSpPr>
        <p:spPr>
          <a:xfrm>
            <a:off x="10408751" y="680315"/>
            <a:ext cx="1420859" cy="28605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10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EXPERIMENTS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BACF90-7083-3447-BA8E-A17C114383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6" name="Content Placeholder 25">
            <a:extLst>
              <a:ext uri="{FF2B5EF4-FFF2-40B4-BE49-F238E27FC236}">
                <a16:creationId xmlns:a16="http://schemas.microsoft.com/office/drawing/2014/main" id="{FA02E118-33D2-3248-9110-92DD6CAC7A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0970189"/>
              </p:ext>
            </p:extLst>
          </p:nvPr>
        </p:nvGraphicFramePr>
        <p:xfrm>
          <a:off x="1061357" y="1330036"/>
          <a:ext cx="9576000" cy="3736646"/>
        </p:xfrm>
        <a:graphic>
          <a:graphicData uri="http://schemas.openxmlformats.org/drawingml/2006/table">
            <a:tbl>
              <a:tblPr/>
              <a:tblGrid>
                <a:gridCol w="508725">
                  <a:extLst>
                    <a:ext uri="{9D8B030D-6E8A-4147-A177-3AD203B41FA5}">
                      <a16:colId xmlns:a16="http://schemas.microsoft.com/office/drawing/2014/main" val="3840185021"/>
                    </a:ext>
                  </a:extLst>
                </a:gridCol>
                <a:gridCol w="628425">
                  <a:extLst>
                    <a:ext uri="{9D8B030D-6E8A-4147-A177-3AD203B41FA5}">
                      <a16:colId xmlns:a16="http://schemas.microsoft.com/office/drawing/2014/main" val="2325367896"/>
                    </a:ext>
                  </a:extLst>
                </a:gridCol>
                <a:gridCol w="302990">
                  <a:extLst>
                    <a:ext uri="{9D8B030D-6E8A-4147-A177-3AD203B41FA5}">
                      <a16:colId xmlns:a16="http://schemas.microsoft.com/office/drawing/2014/main" val="1165482317"/>
                    </a:ext>
                  </a:extLst>
                </a:gridCol>
                <a:gridCol w="976304">
                  <a:extLst>
                    <a:ext uri="{9D8B030D-6E8A-4147-A177-3AD203B41FA5}">
                      <a16:colId xmlns:a16="http://schemas.microsoft.com/office/drawing/2014/main" val="1662918727"/>
                    </a:ext>
                  </a:extLst>
                </a:gridCol>
                <a:gridCol w="976304">
                  <a:extLst>
                    <a:ext uri="{9D8B030D-6E8A-4147-A177-3AD203B41FA5}">
                      <a16:colId xmlns:a16="http://schemas.microsoft.com/office/drawing/2014/main" val="3203935069"/>
                    </a:ext>
                  </a:extLst>
                </a:gridCol>
                <a:gridCol w="976304">
                  <a:extLst>
                    <a:ext uri="{9D8B030D-6E8A-4147-A177-3AD203B41FA5}">
                      <a16:colId xmlns:a16="http://schemas.microsoft.com/office/drawing/2014/main" val="646360320"/>
                    </a:ext>
                  </a:extLst>
                </a:gridCol>
                <a:gridCol w="1301737">
                  <a:extLst>
                    <a:ext uri="{9D8B030D-6E8A-4147-A177-3AD203B41FA5}">
                      <a16:colId xmlns:a16="http://schemas.microsoft.com/office/drawing/2014/main" val="3497660538"/>
                    </a:ext>
                  </a:extLst>
                </a:gridCol>
                <a:gridCol w="1301737">
                  <a:extLst>
                    <a:ext uri="{9D8B030D-6E8A-4147-A177-3AD203B41FA5}">
                      <a16:colId xmlns:a16="http://schemas.microsoft.com/office/drawing/2014/main" val="2890301824"/>
                    </a:ext>
                  </a:extLst>
                </a:gridCol>
                <a:gridCol w="1301737">
                  <a:extLst>
                    <a:ext uri="{9D8B030D-6E8A-4147-A177-3AD203B41FA5}">
                      <a16:colId xmlns:a16="http://schemas.microsoft.com/office/drawing/2014/main" val="2020139914"/>
                    </a:ext>
                  </a:extLst>
                </a:gridCol>
                <a:gridCol w="1301737">
                  <a:extLst>
                    <a:ext uri="{9D8B030D-6E8A-4147-A177-3AD203B41FA5}">
                      <a16:colId xmlns:a16="http://schemas.microsoft.com/office/drawing/2014/main" val="2736487452"/>
                    </a:ext>
                  </a:extLst>
                </a:gridCol>
              </a:tblGrid>
              <a:tr h="1933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LT-CV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LT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FD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LSM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GPR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FQI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LSPI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0839326"/>
                  </a:ext>
                </a:extLst>
              </a:tr>
              <a:tr h="16213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4.4840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4.4845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4.4644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4.48 (0.02%)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4.52 (0.87%)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4.38 (-2.37%)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4.37 (-2.53%)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929026"/>
                  </a:ext>
                </a:extLst>
              </a:tr>
              <a:tr h="1621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4.8501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4.8462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4.8288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4.83 (-0.31%)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4.75 (-2.12%)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4.85 (0.01%)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4.79 (-1.15%)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128801"/>
                  </a:ext>
                </a:extLst>
              </a:tr>
              <a:tr h="1621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7.1098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7.0997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7.0765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7.09 (-0.21%)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6.86 (-3.53%)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6.87 (-3.39%)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6.78 (-4.64%)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857153"/>
                  </a:ext>
                </a:extLst>
              </a:tr>
              <a:tr h="1621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8.5195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8.5079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8.4854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8.51 (-0.13%)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7.93 (-6.95%)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7.94 (-6.77%)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8.22 (-3.56%)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645978"/>
                  </a:ext>
                </a:extLst>
              </a:tr>
              <a:tr h="16213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3.2568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3.2529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3.2359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3.25 (-0.24%)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3.19 (-2.08%)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3.17 (-2.78%)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3.01 (-7.46%)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840574"/>
                  </a:ext>
                </a:extLst>
              </a:tr>
              <a:tr h="1621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3.7540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3.7482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3.7336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3.74 (-0.26%)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3.57 (-4.99%)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3.57 (-4.90%)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3.67 (-2.17%)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706636"/>
                  </a:ext>
                </a:extLst>
              </a:tr>
              <a:tr h="1621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6.1533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6.1805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6.1221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6.13 (-0.30%)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6.16 (0.08%)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5.89 (-4.28%)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5.86 (-4.73%)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732031"/>
                  </a:ext>
                </a:extLst>
              </a:tr>
              <a:tr h="1621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7.6713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7.6891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7.6456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7.69 (0.20%)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7.22 (-5.85%)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6.89 (-10.13%)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7.41 (-3.35%)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605461"/>
                  </a:ext>
                </a:extLst>
              </a:tr>
              <a:tr h="16213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2.3245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2.3130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2.3004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2.31 (-0.58%)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2.23 (-4.02%)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2.25 (-3.08%)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2.21 (-4.84%)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37463"/>
                  </a:ext>
                </a:extLst>
              </a:tr>
              <a:tr h="1621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2.8965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2.8851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2.8741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2.89 (-0.23%)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2.69 (-7.25%)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2.55 (-11.94%)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2.77 (-4.21%)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623291"/>
                  </a:ext>
                </a:extLst>
              </a:tr>
              <a:tr h="1621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5.3260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5.3028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5.2865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5.32 (-0.21%)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5.09 (-4.52%)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5.08 (-4.68%)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5.1 (-4.30%)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000070"/>
                  </a:ext>
                </a:extLst>
              </a:tr>
              <a:tr h="1621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6.9351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6.9137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6.8937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6.94 (0.04%)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6.3 (-9.09%)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6.86 (-1.06%)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7.32 (5.51%)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11046"/>
                  </a:ext>
                </a:extLst>
              </a:tr>
              <a:tr h="16213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1.6204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1.6239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1.6051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1.62 (-0.10%)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1.54 (-4.97%)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1.59 (-1.94%)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1.6 (-1.13%)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393424"/>
                  </a:ext>
                </a:extLst>
              </a:tr>
              <a:tr h="1621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2.2187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2.2172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2.2029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2.23 (0.31%)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2.08 (-6.27%)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1.85 (-16.70%)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2.06 (-7.24%)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993483"/>
                  </a:ext>
                </a:extLst>
              </a:tr>
              <a:tr h="1621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4.5884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4.6137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4.5578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4.59 (0.10%)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4.22 (-8.00%)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4.41 (-3.91%)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4.43 (-3.36%)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165300"/>
                  </a:ext>
                </a:extLst>
              </a:tr>
              <a:tr h="1621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6.2464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6.2643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6.2200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6.27 (0.38%)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5.85 (-6.31%)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5.3 (-15.17%)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6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5.96 (-4.63%)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831278"/>
                  </a:ext>
                </a:extLst>
              </a:tr>
              <a:tr h="16213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1.1118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1.1212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1.1005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1.12 (0.30%)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1.03 (-7.56%)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1.13 (1.30%)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1.09 (-1.82%)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204790"/>
                  </a:ext>
                </a:extLst>
              </a:tr>
              <a:tr h="1621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1.6921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1.6973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1.6816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1.69 (0.17%)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1.46 (-13.49%)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2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1.33 (-21.44%)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1.47 (-13.36%)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3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592859"/>
                  </a:ext>
                </a:extLst>
              </a:tr>
              <a:tr h="1621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3.9529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3.9616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3.9243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3.96 (0.17%)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3.39 (-14.31%)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3.86 (-2.29%)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3.87 (-1.98%)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996105"/>
                  </a:ext>
                </a:extLst>
              </a:tr>
              <a:tr h="1722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5.6511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5.6516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5.6158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5.67 (0.26%)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4.57 (-19.05%)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A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4.64 (-17.83%)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3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5.29 (-6.41%)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5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0760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98D7FA-0330-F646-8F43-DEF7E6292C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357" y="5131230"/>
                <a:ext cx="9576000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Estimated American put option price computed by multiple numerical methods. Lattice method with control variate is used as the benchmark to compared with. The option is exercisable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1200" dirty="0"/>
                  <a:t> times per year. In this experiment, the strike price of the put is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40</m:t>
                    </m:r>
                  </m:oMath>
                </a14:m>
                <a:r>
                  <a:rPr lang="en-US" sz="1200" dirty="0"/>
                  <a:t>, the short-term interest rate is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1200" dirty="0"/>
                  <a:t>. and the underlying stock price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200" dirty="0"/>
                  <a:t>, the volatility of returns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200" dirty="0"/>
                  <a:t>, and the number of years until the final expiration of the option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200" dirty="0"/>
                  <a:t> are as indicated.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100,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000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paths are simulated for LT-CV, LT, FD and LSM. The three machine learning methods, each simulated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en-US" sz="1200" dirty="0"/>
                  <a:t> paths because of limit of time.</a:t>
                </a: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98D7FA-0330-F646-8F43-DEF7E6292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357" y="5131230"/>
                <a:ext cx="9576000" cy="1261884"/>
              </a:xfrm>
              <a:prstGeom prst="rect">
                <a:avLst/>
              </a:prstGeom>
              <a:blipFill>
                <a:blip r:embed="rId2"/>
                <a:stretch>
                  <a:fillRect l="-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53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AMERICAN OPTION PRICING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>
            <a:noAutofit/>
          </a:bodyPr>
          <a:lstStyle/>
          <a:p>
            <a:r>
              <a:rPr lang="en-US" dirty="0"/>
              <a:t>simple AMERICAN PUT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E8AB950-410A-854F-8B52-D9DD5B30433B}"/>
              </a:ext>
            </a:extLst>
          </p:cNvPr>
          <p:cNvSpPr txBox="1">
            <a:spLocks/>
          </p:cNvSpPr>
          <p:nvPr/>
        </p:nvSpPr>
        <p:spPr>
          <a:xfrm>
            <a:off x="10408751" y="680315"/>
            <a:ext cx="1420859" cy="28605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10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EXPERIMENTS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BACF90-7083-3447-BA8E-A17C114383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BB0F732-34FC-B141-B075-1F6048801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236" y="1330035"/>
            <a:ext cx="7992000" cy="419447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B9D093-C931-B94C-8E87-D5CFB0872309}"/>
                  </a:ext>
                </a:extLst>
              </p:cNvPr>
              <p:cNvSpPr txBox="1"/>
              <p:nvPr/>
            </p:nvSpPr>
            <p:spPr>
              <a:xfrm>
                <a:off x="2237013" y="5584371"/>
                <a:ext cx="7453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=40,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B9D093-C931-B94C-8E87-D5CFB0872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013" y="5584371"/>
                <a:ext cx="745399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2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AMERICAN OPTION PRICING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>
            <a:noAutofit/>
          </a:bodyPr>
          <a:lstStyle/>
          <a:p>
            <a:r>
              <a:rPr lang="en-US" dirty="0"/>
              <a:t>simple AMERICAN PUT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E8AB950-410A-854F-8B52-D9DD5B30433B}"/>
              </a:ext>
            </a:extLst>
          </p:cNvPr>
          <p:cNvSpPr txBox="1">
            <a:spLocks/>
          </p:cNvSpPr>
          <p:nvPr/>
        </p:nvSpPr>
        <p:spPr>
          <a:xfrm>
            <a:off x="10408751" y="680315"/>
            <a:ext cx="1420859" cy="28605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10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EXPERIMENTS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BACF90-7083-3447-BA8E-A17C114383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AA343DA0-FAD6-FA4A-B184-E583054F2C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9446568"/>
              </p:ext>
            </p:extLst>
          </p:nvPr>
        </p:nvGraphicFramePr>
        <p:xfrm>
          <a:off x="1938793" y="1330035"/>
          <a:ext cx="8283236" cy="4292600"/>
        </p:xfrm>
        <a:graphic>
          <a:graphicData uri="http://schemas.openxmlformats.org/drawingml/2006/table">
            <a:tbl>
              <a:tblPr/>
              <a:tblGrid>
                <a:gridCol w="881409">
                  <a:extLst>
                    <a:ext uri="{9D8B030D-6E8A-4147-A177-3AD203B41FA5}">
                      <a16:colId xmlns:a16="http://schemas.microsoft.com/office/drawing/2014/main" val="1851950529"/>
                    </a:ext>
                  </a:extLst>
                </a:gridCol>
                <a:gridCol w="741145">
                  <a:extLst>
                    <a:ext uri="{9D8B030D-6E8A-4147-A177-3AD203B41FA5}">
                      <a16:colId xmlns:a16="http://schemas.microsoft.com/office/drawing/2014/main" val="3239414664"/>
                    </a:ext>
                  </a:extLst>
                </a:gridCol>
                <a:gridCol w="924026">
                  <a:extLst>
                    <a:ext uri="{9D8B030D-6E8A-4147-A177-3AD203B41FA5}">
                      <a16:colId xmlns:a16="http://schemas.microsoft.com/office/drawing/2014/main" val="2615529583"/>
                    </a:ext>
                  </a:extLst>
                </a:gridCol>
                <a:gridCol w="1434164">
                  <a:extLst>
                    <a:ext uri="{9D8B030D-6E8A-4147-A177-3AD203B41FA5}">
                      <a16:colId xmlns:a16="http://schemas.microsoft.com/office/drawing/2014/main" val="2662602648"/>
                    </a:ext>
                  </a:extLst>
                </a:gridCol>
                <a:gridCol w="1434164">
                  <a:extLst>
                    <a:ext uri="{9D8B030D-6E8A-4147-A177-3AD203B41FA5}">
                      <a16:colId xmlns:a16="http://schemas.microsoft.com/office/drawing/2014/main" val="2078849911"/>
                    </a:ext>
                  </a:extLst>
                </a:gridCol>
                <a:gridCol w="1434164">
                  <a:extLst>
                    <a:ext uri="{9D8B030D-6E8A-4147-A177-3AD203B41FA5}">
                      <a16:colId xmlns:a16="http://schemas.microsoft.com/office/drawing/2014/main" val="635149613"/>
                    </a:ext>
                  </a:extLst>
                </a:gridCol>
                <a:gridCol w="1434164">
                  <a:extLst>
                    <a:ext uri="{9D8B030D-6E8A-4147-A177-3AD203B41FA5}">
                      <a16:colId xmlns:a16="http://schemas.microsoft.com/office/drawing/2014/main" val="3506110450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sigma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GPR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FQI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LSPI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LSM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5433889"/>
                  </a:ext>
                </a:extLst>
              </a:tr>
              <a:tr h="2032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0.0966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89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0.0455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71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0.1527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A3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0.7777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5DB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259169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0.1195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0.0261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0.0416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0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0.6849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052231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0.1926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0.3042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0.4242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0.5161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6566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0.2980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0.6438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1.1146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0.6494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F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501172"/>
                  </a:ext>
                </a:extLst>
              </a:tr>
              <a:tr h="2032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0.0852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84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0.2275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0.2124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0.1770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A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124633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0.1450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0.1178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0.2959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0.1332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99943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0.2167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0.9136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1.0117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0.1291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785436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0.2233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0.8447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0.9468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0.3068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95968"/>
                  </a:ext>
                </a:extLst>
              </a:tr>
              <a:tr h="2032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0.0766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8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1.5490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1.2054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F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0.2250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334972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0.1114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0.9847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0.9639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0.2112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539143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0.1771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0.4988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0.7561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0.2251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269152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0.2447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1.0665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1.2114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0.0274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940720"/>
                  </a:ext>
                </a:extLst>
              </a:tr>
              <a:tr h="2032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0.0666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7B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0.0905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86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0.3514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0.4079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873225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0.0959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0.5022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0.5380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0.4005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836279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0.1805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F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0.9311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0.8266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0.4738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755550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0.2010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0.5504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1.0005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0.2225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3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974248"/>
                  </a:ext>
                </a:extLst>
              </a:tr>
              <a:tr h="2032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0.0522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74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0.4689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0.4798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0.4732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67580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0.0966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0.3125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0.4816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0.5238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851168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0.1943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0.6032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0.7278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0.6419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F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023370"/>
                  </a:ext>
                </a:extLst>
              </a:tr>
              <a:tr h="2159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0.2926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0.0931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7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0.5602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0.4323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8937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6377A3-4A94-B94C-99AD-559AA1C3D32E}"/>
                  </a:ext>
                </a:extLst>
              </p:cNvPr>
              <p:cNvSpPr txBox="1"/>
              <p:nvPr/>
            </p:nvSpPr>
            <p:spPr>
              <a:xfrm>
                <a:off x="1938793" y="5707781"/>
                <a:ext cx="82832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Standard deviation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dirty="0"/>
                  <a:t> independent runs each.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6377A3-4A94-B94C-99AD-559AA1C3D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793" y="5707781"/>
                <a:ext cx="8283236" cy="369332"/>
              </a:xfrm>
              <a:prstGeom prst="rect">
                <a:avLst/>
              </a:prstGeom>
              <a:blipFill>
                <a:blip r:embed="rId2"/>
                <a:stretch>
                  <a:fillRect t="-3226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95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AMERICAN OPTION PRICING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>
            <a:noAutofit/>
          </a:bodyPr>
          <a:lstStyle/>
          <a:p>
            <a:r>
              <a:rPr lang="en-US" dirty="0"/>
              <a:t>Heston model – one underlier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E8AB950-410A-854F-8B52-D9DD5B30433B}"/>
              </a:ext>
            </a:extLst>
          </p:cNvPr>
          <p:cNvSpPr txBox="1">
            <a:spLocks/>
          </p:cNvSpPr>
          <p:nvPr/>
        </p:nvSpPr>
        <p:spPr>
          <a:xfrm>
            <a:off x="10408751" y="680315"/>
            <a:ext cx="1420859" cy="28605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10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EXPERIMENTS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BACF90-7083-3447-BA8E-A17C114383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EF7BDE5-BDA6-E248-A254-7AC6A0AAE0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2886308"/>
              </p:ext>
            </p:extLst>
          </p:nvPr>
        </p:nvGraphicFramePr>
        <p:xfrm>
          <a:off x="1562100" y="1451145"/>
          <a:ext cx="9067800" cy="3635206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180131749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70089695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73190341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8708391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27452169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59187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3114792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71369124"/>
                    </a:ext>
                  </a:extLst>
                </a:gridCol>
              </a:tblGrid>
              <a:tr h="2622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PSOR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LSM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GPR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GPR_IM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GPR_CV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582260"/>
                  </a:ext>
                </a:extLst>
              </a:tr>
              <a:tr h="186736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10.1229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10.76 (6.27%)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1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10.62 (4.88%)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10.25 (1.30%)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10.03 (-0.89%)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613376"/>
                  </a:ext>
                </a:extLst>
              </a:tr>
              <a:tr h="1867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10.5667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10.9 (3.19%)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10.38 (-1.79%)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10.41 (-1.47%)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9.86 (-6.67%)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470619"/>
                  </a:ext>
                </a:extLst>
              </a:tr>
              <a:tr h="1867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10.9573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11.5 (4.98%)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10.88 (-0.73%)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10.81 (-1.39%)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10.01 (-8.67%)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012969"/>
                  </a:ext>
                </a:extLst>
              </a:tr>
              <a:tr h="1867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11.7658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11.88 (0.99%)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11.58 (-1.61%)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11.51 (-2.14%)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9.92 (-15.66%)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363308"/>
                  </a:ext>
                </a:extLst>
              </a:tr>
              <a:tr h="1867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12.1200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12.22 (0.79%)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11.53 (-4.90%)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11.11 (-8.31%)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9.92 (-18.16%)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413787"/>
                  </a:ext>
                </a:extLst>
              </a:tr>
              <a:tr h="1867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13.2329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14.2 (7.34%)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12.07 (-8.77%)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12.02 (-9.15%)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10.07 (-23.93%)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5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661924"/>
                  </a:ext>
                </a:extLst>
              </a:tr>
              <a:tr h="186736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3.4813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3.61 (3.60%)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3.4 (-2.37%)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3.72 (6.72%)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0.96 (-72.44%)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9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831008"/>
                  </a:ext>
                </a:extLst>
              </a:tr>
              <a:tr h="1867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4.6645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5.13 (9.99%)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3.8 (-18.54%)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5.05 (8.29%)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0.86 (-81.56%)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203404"/>
                  </a:ext>
                </a:extLst>
              </a:tr>
              <a:tr h="1867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4.4961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5.23 (16.22%)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3.93 (-12.68%)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4.78 (6.27%)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1.68 (-62.68%)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443384"/>
                  </a:ext>
                </a:extLst>
              </a:tr>
              <a:tr h="1867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6.2573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6.56 (4.80%)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5.3 (-15.34%)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5.99 (-4.23%)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2.73 (-56.41%)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565438"/>
                  </a:ext>
                </a:extLst>
              </a:tr>
              <a:tr h="1867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6.4933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6.69 (3.06%)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5.25 (-19.21%)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5.98 (-7.84%)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2.39 (-63.19%)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726485"/>
                  </a:ext>
                </a:extLst>
              </a:tr>
              <a:tr h="1867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8.0073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8.11 (1.25%)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6.39 (-20.25%)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7.21 (-9.92%)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3.7 (-53.82%)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B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870121"/>
                  </a:ext>
                </a:extLst>
              </a:tr>
              <a:tr h="186736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0.8417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0.88 (5.04%)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0.76 (-9.14%)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(-99.54%)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762139"/>
                  </a:ext>
                </a:extLst>
              </a:tr>
              <a:tr h="1867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1.7875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1.41 (-20.91%)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1.14 (-36.11%)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 (-92.73%)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3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741964"/>
                  </a:ext>
                </a:extLst>
              </a:tr>
              <a:tr h="1867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1.8641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1.55 (-17.08%)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1.27 (-31.81%)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0.06 (-97.00%)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D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453882"/>
                  </a:ext>
                </a:extLst>
              </a:tr>
              <a:tr h="1867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3.0673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2.66 (-13.20%)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2.07 (-32.54%)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0.04 (-98.76%)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A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358127"/>
                  </a:ext>
                </a:extLst>
              </a:tr>
              <a:tr h="1867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3.1470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3.47 (10.33%)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9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2.32 (-26.34%)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 (-98.40%)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B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728506"/>
                  </a:ext>
                </a:extLst>
              </a:tr>
              <a:tr h="1984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4.6232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4.9 (5.90%)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3.48 (-24.64%)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0.72 (-84.43%)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72108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384F28-1A70-864A-8667-0F312F7550B4}"/>
                  </a:ext>
                </a:extLst>
              </p:cNvPr>
              <p:cNvSpPr txBox="1"/>
              <p:nvPr/>
            </p:nvSpPr>
            <p:spPr>
              <a:xfrm>
                <a:off x="1562100" y="5192486"/>
                <a:ext cx="90678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Convergence of American put option prices computed by Least Square Method, Gaussian process regression, Gaussian process regression only in the money path and Gaussian process regression with control variate.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Projected Successive Over Relaxation(PROR) is used as benchmark.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= 100,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 = 0.05, </m:t>
                    </m:r>
                    <m:r>
                      <a:rPr lang="el-GR" sz="1400" i="1" dirty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l-GR" sz="1400" i="1" dirty="0">
                        <a:latin typeface="Cambria Math" panose="02040503050406030204" pitchFamily="18" charset="0"/>
                      </a:rPr>
                      <m:t> = 3, </m:t>
                    </m:r>
                    <m:r>
                      <a:rPr lang="el-GR" sz="14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sz="1400" i="1" dirty="0">
                        <a:latin typeface="Cambria Math" panose="02040503050406030204" pitchFamily="18" charset="0"/>
                      </a:rPr>
                      <m:t>=0.04,</m:t>
                    </m:r>
                    <m:r>
                      <a:rPr lang="el-GR" sz="1400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l-GR" sz="1400" i="1" dirty="0">
                        <a:latin typeface="Cambria Math" panose="02040503050406030204" pitchFamily="18" charset="0"/>
                      </a:rPr>
                      <m:t>=0.1,</m:t>
                    </m:r>
                    <m:r>
                      <a:rPr lang="el-GR" sz="1400" i="1" dirty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l-GR" sz="1400" i="1" dirty="0">
                        <a:latin typeface="Cambria Math" panose="02040503050406030204" pitchFamily="18" charset="0"/>
                      </a:rPr>
                      <m:t>=−0.7,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=100,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=1000</m:t>
                    </m:r>
                  </m:oMath>
                </a14:m>
                <a:endParaRPr lang="en-US" sz="11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384F28-1A70-864A-8667-0F312F755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0" y="5192486"/>
                <a:ext cx="9067800" cy="954107"/>
              </a:xfrm>
              <a:prstGeom prst="rect">
                <a:avLst/>
              </a:prstGeom>
              <a:blipFill>
                <a:blip r:embed="rId2"/>
                <a:stretch>
                  <a:fillRect l="-14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974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AMERICAN OPTION PRICING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>
            <a:noAutofit/>
          </a:bodyPr>
          <a:lstStyle/>
          <a:p>
            <a:r>
              <a:rPr lang="en-US" dirty="0"/>
              <a:t>Heston model – one underlier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E8AB950-410A-854F-8B52-D9DD5B30433B}"/>
              </a:ext>
            </a:extLst>
          </p:cNvPr>
          <p:cNvSpPr txBox="1">
            <a:spLocks/>
          </p:cNvSpPr>
          <p:nvPr/>
        </p:nvSpPr>
        <p:spPr>
          <a:xfrm>
            <a:off x="10408751" y="680315"/>
            <a:ext cx="1420859" cy="28605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10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EXPERIMENTS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BACF90-7083-3447-BA8E-A17C114383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E902130-9940-004A-B122-1F20EA530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013" y="1337591"/>
            <a:ext cx="7954693" cy="4246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F09280-80DE-874C-87E5-412328A495C5}"/>
                  </a:ext>
                </a:extLst>
              </p:cNvPr>
              <p:cNvSpPr txBox="1"/>
              <p:nvPr/>
            </p:nvSpPr>
            <p:spPr>
              <a:xfrm>
                <a:off x="2237013" y="5584371"/>
                <a:ext cx="7954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.09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F09280-80DE-874C-87E5-412328A49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013" y="5584371"/>
                <a:ext cx="795469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269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1413163"/>
            <a:ext cx="10560518" cy="45951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this project, several numerical methods for American option pricing have been studied, namely the least square method, the Gaussian process regression approach, Least square policy iteration and Fitted Q-iteration method.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LSM is the best among all by accuracy and computational time.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GPR performs different from what the original paper states, especially when it is with control variate.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LSPI and FPI performs fair enough, which is better than GPR but worse than LSM in both accuracy and running time.</a:t>
            </a:r>
          </a:p>
          <a:p>
            <a:r>
              <a:rPr lang="en-US" dirty="0"/>
              <a:t>The machine learning techniques has a fluctuated estimation as time step increases, while the LSM converge quick to a fixed value.</a:t>
            </a:r>
          </a:p>
          <a:p>
            <a:r>
              <a:rPr lang="en-US" dirty="0"/>
              <a:t>In terms of simulation error, LSM is the best. LSPI the second and then FQI. GPR is the worst.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AMERICAN OPTION PRICING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5D051-F587-DD4E-98DB-D1BAFB7F7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42EAA-80E2-0F48-9817-4F438B300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low-discrepancy points to reduce variance. </a:t>
            </a:r>
          </a:p>
          <a:p>
            <a:r>
              <a:rPr lang="en-US" dirty="0"/>
              <a:t>Try other regression models rather than Gaussian process regression, for example ANN. Discussed with Danny and Victor, they have some inspiring results.</a:t>
            </a:r>
          </a:p>
          <a:p>
            <a:r>
              <a:rPr lang="en-US" dirty="0"/>
              <a:t>The LSM is more suitable for multi-dimension problems according to Professor Adam. May test the performance of different approaches under multi-dimensional cases, for example, American max call on multiple assets.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410D5-CD28-0F41-AC23-E059255BE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082C56-34A2-524A-AC72-DA937EEE4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62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5D051-F587-DD4E-98DB-D1BAFB7F7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42EAA-80E2-0F48-9817-4F438B300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Longstaff, F. A., &amp; Schwartz, E. S. (2001). Valuing American options by simulation: a simple least-squares approach. </a:t>
            </a:r>
            <a:r>
              <a:rPr lang="en-US" i="1" dirty="0"/>
              <a:t>The review of financial studies</a:t>
            </a:r>
            <a:r>
              <a:rPr lang="en-US" dirty="0"/>
              <a:t>, </a:t>
            </a:r>
            <a:r>
              <a:rPr lang="en-US" i="1" dirty="0"/>
              <a:t>14</a:t>
            </a:r>
            <a:r>
              <a:rPr lang="en-US" dirty="0"/>
              <a:t>(1), 113-147.</a:t>
            </a:r>
          </a:p>
          <a:p>
            <a:r>
              <a:rPr lang="en-US" dirty="0"/>
              <a:t>Mu, G., </a:t>
            </a:r>
            <a:r>
              <a:rPr lang="en-US" dirty="0" err="1"/>
              <a:t>Godina</a:t>
            </a:r>
            <a:r>
              <a:rPr lang="en-US" dirty="0"/>
              <a:t>, T., </a:t>
            </a:r>
            <a:r>
              <a:rPr lang="en-US" dirty="0" err="1"/>
              <a:t>Maffia</a:t>
            </a:r>
            <a:r>
              <a:rPr lang="en-US" dirty="0"/>
              <a:t>, A., &amp; Sun, Y. C. (2018). Supervised Machine Learning with Control Variates for American Option Pricing. </a:t>
            </a:r>
            <a:r>
              <a:rPr lang="en-US" i="1" dirty="0"/>
              <a:t>Foundations of Computing and Decision Sciences</a:t>
            </a:r>
            <a:r>
              <a:rPr lang="en-US" dirty="0"/>
              <a:t>, </a:t>
            </a:r>
            <a:r>
              <a:rPr lang="en-US" i="1" dirty="0"/>
              <a:t>43</a:t>
            </a:r>
            <a:r>
              <a:rPr lang="en-US" dirty="0"/>
              <a:t>(3), 207-217.</a:t>
            </a:r>
          </a:p>
          <a:p>
            <a:r>
              <a:rPr lang="en-US" dirty="0"/>
              <a:t>Li, Y., </a:t>
            </a:r>
            <a:r>
              <a:rPr lang="en-US" dirty="0" err="1"/>
              <a:t>Szepesvari</a:t>
            </a:r>
            <a:r>
              <a:rPr lang="en-US" dirty="0"/>
              <a:t>, C., &amp; Schuurmans, D. (2009, April). Learning exercise policies for </a:t>
            </a:r>
            <a:r>
              <a:rPr lang="en-US" dirty="0" err="1"/>
              <a:t>american</a:t>
            </a:r>
            <a:r>
              <a:rPr lang="en-US" dirty="0"/>
              <a:t> options. In </a:t>
            </a:r>
            <a:r>
              <a:rPr lang="en-US" i="1" dirty="0"/>
              <a:t>Artificial Intelligence and Statistics</a:t>
            </a:r>
            <a:r>
              <a:rPr lang="en-US" dirty="0"/>
              <a:t> (pp. 352-359).</a:t>
            </a:r>
          </a:p>
          <a:p>
            <a:r>
              <a:rPr lang="en-US" dirty="0"/>
              <a:t>Schwartz, E. S. (1977). The valuation of warrants: Implementing a new approach. </a:t>
            </a:r>
            <a:r>
              <a:rPr lang="en-US" i="1" dirty="0"/>
              <a:t>Journal of Financial Economics</a:t>
            </a:r>
            <a:r>
              <a:rPr lang="en-US" dirty="0"/>
              <a:t>, </a:t>
            </a:r>
            <a:r>
              <a:rPr lang="en-US" i="1" dirty="0"/>
              <a:t>4</a:t>
            </a:r>
            <a:r>
              <a:rPr lang="en-US" dirty="0"/>
              <a:t>(1), 79-93.</a:t>
            </a:r>
          </a:p>
          <a:p>
            <a:r>
              <a:rPr lang="en-US" dirty="0"/>
              <a:t>MacMillan, L. W. (1986). Analytic approximation for the American put option. </a:t>
            </a:r>
            <a:r>
              <a:rPr lang="en-US" i="1" dirty="0"/>
              <a:t>Advances in futures and options research</a:t>
            </a:r>
            <a:r>
              <a:rPr lang="en-US" dirty="0"/>
              <a:t>, </a:t>
            </a:r>
            <a:r>
              <a:rPr lang="en-US" i="1" dirty="0"/>
              <a:t>1</a:t>
            </a:r>
            <a:r>
              <a:rPr lang="en-US" dirty="0"/>
              <a:t>(1), 119-139.</a:t>
            </a:r>
          </a:p>
          <a:p>
            <a:r>
              <a:rPr lang="en-US" dirty="0" err="1"/>
              <a:t>Ludkovski</a:t>
            </a:r>
            <a:r>
              <a:rPr lang="en-US" dirty="0"/>
              <a:t>, M. (2018). Kriging metamodels and experimental design for Bermudan option pricing.</a:t>
            </a:r>
          </a:p>
          <a:p>
            <a:r>
              <a:rPr lang="en-US" dirty="0" err="1"/>
              <a:t>Kamrad</a:t>
            </a:r>
            <a:r>
              <a:rPr lang="en-US" dirty="0"/>
              <a:t>, B., &amp; </a:t>
            </a:r>
            <a:r>
              <a:rPr lang="en-US" dirty="0" err="1"/>
              <a:t>Ritchken</a:t>
            </a:r>
            <a:r>
              <a:rPr lang="en-US" dirty="0"/>
              <a:t>, P. (1991). Multinomial approximating models for options with k state variables. </a:t>
            </a:r>
            <a:r>
              <a:rPr lang="en-US" i="1" dirty="0"/>
              <a:t>Management science</a:t>
            </a:r>
            <a:r>
              <a:rPr lang="en-US" dirty="0"/>
              <a:t>, </a:t>
            </a:r>
            <a:r>
              <a:rPr lang="en-US" i="1" dirty="0"/>
              <a:t>37</a:t>
            </a:r>
            <a:r>
              <a:rPr lang="en-US" dirty="0"/>
              <a:t>(12), 1640-1652.</a:t>
            </a:r>
          </a:p>
          <a:p>
            <a:r>
              <a:rPr lang="en-US" dirty="0" err="1"/>
              <a:t>Glasserman</a:t>
            </a:r>
            <a:r>
              <a:rPr lang="en-US" dirty="0"/>
              <a:t>, P. (2013). </a:t>
            </a:r>
            <a:r>
              <a:rPr lang="en-US" i="1" dirty="0"/>
              <a:t>Monte Carlo methods in financial engineering</a:t>
            </a:r>
            <a:r>
              <a:rPr lang="en-US" dirty="0"/>
              <a:t> (Vol. 53). Springer Science &amp; Business Media.</a:t>
            </a:r>
          </a:p>
          <a:p>
            <a:r>
              <a:rPr lang="en-US" dirty="0" err="1"/>
              <a:t>Cassimon</a:t>
            </a:r>
            <a:r>
              <a:rPr lang="en-US" dirty="0"/>
              <a:t>, D., </a:t>
            </a:r>
            <a:r>
              <a:rPr lang="en-US" dirty="0" err="1"/>
              <a:t>Engelen</a:t>
            </a:r>
            <a:r>
              <a:rPr lang="en-US" dirty="0"/>
              <a:t>, P. J., </a:t>
            </a:r>
            <a:r>
              <a:rPr lang="en-US" dirty="0" err="1"/>
              <a:t>Thomassen</a:t>
            </a:r>
            <a:r>
              <a:rPr lang="en-US" dirty="0"/>
              <a:t>, L., &amp; Van </a:t>
            </a:r>
            <a:r>
              <a:rPr lang="en-US" dirty="0" err="1"/>
              <a:t>Wouwe</a:t>
            </a:r>
            <a:r>
              <a:rPr lang="en-US" dirty="0"/>
              <a:t>, M. (2007). Closed-form valuation of American call options on stocks paying multiple dividends. </a:t>
            </a:r>
            <a:r>
              <a:rPr lang="en-US" i="1" dirty="0"/>
              <a:t>Finance Research Letters</a:t>
            </a:r>
            <a:r>
              <a:rPr lang="en-US" dirty="0"/>
              <a:t>, </a:t>
            </a:r>
            <a:r>
              <a:rPr lang="en-US" i="1" dirty="0"/>
              <a:t>4</a:t>
            </a:r>
            <a:r>
              <a:rPr lang="en-US" dirty="0"/>
              <a:t>(1), 33-48.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410D5-CD28-0F41-AC23-E059255BE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082C56-34A2-524A-AC72-DA937EEE4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38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AMERICAN OPTION PRICING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7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AMERICAN OPTION PRICING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/>
          <a:p>
            <a:r>
              <a:rPr lang="en-US" dirty="0"/>
              <a:t>American option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8639302-10C1-EA44-B53A-8920606098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A general class of continuous-time American option pricing problems can be formulated by specifying a process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0 &lt;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, representing the discounted payoff from exercise at time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, and a class of admissible stopping 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with values 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]. </m:t>
                    </m:r>
                  </m:oMath>
                </a14:m>
                <a:r>
                  <a:rPr lang="en-US" sz="2000" dirty="0"/>
                  <a:t> The problem, then, is to find the optimal expected discounted payoff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𝑠𝑢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sz="2000" dirty="0"/>
                  <a:t>We focus on American put options. In this case, consider a put with strike price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on a single underlying asset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The risk-neutral dynamics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are modeled as geometric Brownian motion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𝐺𝐵𝑀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with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a constant risk-free interest rate. Suppose the option expires at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its value at time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is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𝑠𝑢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8639302-10C1-EA44-B53A-892060609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19" t="-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961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AMERICAN OPTION PRICING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/>
          <a:p>
            <a:r>
              <a:rPr lang="en-US" dirty="0"/>
              <a:t>optimal stopping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8639302-10C1-EA44-B53A-8920606098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Optimal Stopping problem for Stochastic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𝑠𝑢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American option pricing is an optimal stopping problem.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is the stochastic process for underlying security’s price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is underlying security’s current price</a:t>
                </a:r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600" dirty="0"/>
                  <a:t> is set of exercise times corresponding to various stopping policies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1600" dirty="0"/>
                  <a:t> is American option price as function of underlying current price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sz="1600" dirty="0"/>
                  <a:t> is the discounted option payoff.</a:t>
                </a:r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8639302-10C1-EA44-B53A-892060609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39" t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88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AMERICAN OPTION PRICING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/>
          <a:p>
            <a:r>
              <a:rPr lang="en-US" dirty="0"/>
              <a:t>PRICE AMERICAN OPTIONS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639302-10C1-EA44-B53A-892060609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3225" indent="-342900"/>
            <a:r>
              <a:rPr lang="en-US" dirty="0"/>
              <a:t>Traditional ways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Black-Scholes: Due to the optimal stopping problem, this is technically impossible.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Lattice Tree(LT): Binomial or binary (recombining) tree pricing.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Finite difference(FD): solving the PDE with free boundary conditions.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Monte Carlo: Least Squares MC (</a:t>
            </a:r>
            <a:r>
              <a:rPr lang="en-US" b="1" dirty="0"/>
              <a:t>LSM</a:t>
            </a:r>
            <a:r>
              <a:rPr lang="en-US" dirty="0"/>
              <a:t>) model, etc.</a:t>
            </a:r>
          </a:p>
          <a:p>
            <a:pPr marL="403225" indent="-342900"/>
            <a:r>
              <a:rPr lang="en-US" dirty="0"/>
              <a:t>Machine Learning methods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Gaussian Process Regression (</a:t>
            </a:r>
            <a:r>
              <a:rPr lang="en-US" b="1" dirty="0"/>
              <a:t>GPR</a:t>
            </a:r>
            <a:r>
              <a:rPr lang="en-US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Lease Square Policy Iteration (</a:t>
            </a:r>
            <a:r>
              <a:rPr lang="en-US" b="1" dirty="0"/>
              <a:t>LSPI</a:t>
            </a:r>
            <a:r>
              <a:rPr lang="en-US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Fitted Q-iteration (</a:t>
            </a:r>
            <a:r>
              <a:rPr lang="en-US" b="1" dirty="0"/>
              <a:t>FQI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6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AMERICAN OPTION PRICING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>
            <a:normAutofit/>
          </a:bodyPr>
          <a:lstStyle/>
          <a:p>
            <a:r>
              <a:rPr lang="en-US" dirty="0"/>
              <a:t>Least square approach</a:t>
            </a:r>
            <a:endParaRPr lang="en-US" dirty="0">
              <a:effectLst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E8AB950-410A-854F-8B52-D9DD5B30433B}"/>
              </a:ext>
            </a:extLst>
          </p:cNvPr>
          <p:cNvSpPr txBox="1">
            <a:spLocks/>
          </p:cNvSpPr>
          <p:nvPr/>
        </p:nvSpPr>
        <p:spPr>
          <a:xfrm>
            <a:off x="8908223" y="685060"/>
            <a:ext cx="1420859" cy="28605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10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APPROACHES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BACF90-7083-3447-BA8E-A17C114383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55A2FCFB-24BF-EC4A-AED9-20759113D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2" y="1413163"/>
            <a:ext cx="5579215" cy="4595117"/>
          </a:xfrm>
        </p:spPr>
        <p:txBody>
          <a:bodyPr>
            <a:normAutofit/>
          </a:bodyPr>
          <a:lstStyle/>
          <a:p>
            <a:r>
              <a:rPr lang="en-US" sz="2000" dirty="0"/>
              <a:t>Introduced and developed by Longstaff-Schwartz</a:t>
            </a:r>
          </a:p>
          <a:p>
            <a:r>
              <a:rPr lang="en-US" sz="2000" dirty="0"/>
              <a:t>Approximate the continuation value using a least square approach</a:t>
            </a:r>
          </a:p>
          <a:p>
            <a:r>
              <a:rPr lang="en-US" sz="2000" dirty="0"/>
              <a:t>the resulting price of the option is a lower bound on the option’s true price</a:t>
            </a:r>
          </a:p>
        </p:txBody>
      </p:sp>
      <p:pic>
        <p:nvPicPr>
          <p:cNvPr id="16" name="Content Placeholder 11">
            <a:extLst>
              <a:ext uri="{FF2B5EF4-FFF2-40B4-BE49-F238E27FC236}">
                <a16:creationId xmlns:a16="http://schemas.microsoft.com/office/drawing/2014/main" id="{F810A80D-1A1D-EA48-AE59-F0870A772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097" y="1330035"/>
            <a:ext cx="6292555" cy="459581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63B8F3-3DDF-4342-BADB-56515E3754F7}"/>
              </a:ext>
            </a:extLst>
          </p:cNvPr>
          <p:cNvCxnSpPr>
            <a:cxnSpLocks/>
          </p:cNvCxnSpPr>
          <p:nvPr/>
        </p:nvCxnSpPr>
        <p:spPr>
          <a:xfrm>
            <a:off x="4615543" y="2728686"/>
            <a:ext cx="1872343" cy="7953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0E2D1D-949E-2447-8C19-7608B2C59B18}"/>
              </a:ext>
            </a:extLst>
          </p:cNvPr>
          <p:cNvSpPr/>
          <p:nvPr/>
        </p:nvSpPr>
        <p:spPr>
          <a:xfrm>
            <a:off x="6487886" y="3351492"/>
            <a:ext cx="2061028" cy="3592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9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5">
            <a:extLst>
              <a:ext uri="{FF2B5EF4-FFF2-40B4-BE49-F238E27FC236}">
                <a16:creationId xmlns:a16="http://schemas.microsoft.com/office/drawing/2014/main" id="{A60D7A25-7DDE-F448-9416-481687CB3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920" y="1297793"/>
            <a:ext cx="6388180" cy="459581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AMERICAN OPTION PRICING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>
            <a:normAutofit/>
          </a:bodyPr>
          <a:lstStyle/>
          <a:p>
            <a:r>
              <a:rPr lang="en-US" dirty="0"/>
              <a:t>Gaussian process regression</a:t>
            </a:r>
            <a:endParaRPr lang="en-US" dirty="0">
              <a:effectLst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E8AB950-410A-854F-8B52-D9DD5B30433B}"/>
              </a:ext>
            </a:extLst>
          </p:cNvPr>
          <p:cNvSpPr txBox="1">
            <a:spLocks/>
          </p:cNvSpPr>
          <p:nvPr/>
        </p:nvSpPr>
        <p:spPr>
          <a:xfrm>
            <a:off x="8908223" y="685060"/>
            <a:ext cx="1420859" cy="28605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10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APPROACHES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BACF90-7083-3447-BA8E-A17C114383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55A2FCFB-24BF-EC4A-AED9-20759113D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2" y="1413163"/>
            <a:ext cx="5579215" cy="4595117"/>
          </a:xfrm>
        </p:spPr>
        <p:txBody>
          <a:bodyPr>
            <a:normAutofit/>
          </a:bodyPr>
          <a:lstStyle/>
          <a:p>
            <a:r>
              <a:rPr lang="en-US" dirty="0"/>
              <a:t>Proposed by Gang Mu, </a:t>
            </a:r>
            <a:r>
              <a:rPr lang="en-US" dirty="0" err="1"/>
              <a:t>Teodor</a:t>
            </a:r>
            <a:r>
              <a:rPr lang="en-US" dirty="0"/>
              <a:t> </a:t>
            </a:r>
            <a:r>
              <a:rPr lang="en-US" dirty="0" err="1"/>
              <a:t>Godina</a:t>
            </a:r>
            <a:r>
              <a:rPr lang="en-US" dirty="0"/>
              <a:t>, Antonio </a:t>
            </a:r>
            <a:r>
              <a:rPr lang="en-US" dirty="0" err="1"/>
              <a:t>Maffia</a:t>
            </a:r>
            <a:r>
              <a:rPr lang="en-US" dirty="0"/>
              <a:t>, Yong Chao Sun. </a:t>
            </a:r>
          </a:p>
          <a:p>
            <a:r>
              <a:rPr lang="en-US" dirty="0"/>
              <a:t>Approximate the continuation value using Gaussian process regression, instead of least square method.</a:t>
            </a:r>
          </a:p>
          <a:p>
            <a:r>
              <a:rPr lang="en-US" dirty="0"/>
              <a:t>The authors claim a lower standard errors than the LSM.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63B8F3-3DDF-4342-BADB-56515E3754F7}"/>
              </a:ext>
            </a:extLst>
          </p:cNvPr>
          <p:cNvCxnSpPr>
            <a:cxnSpLocks/>
          </p:cNvCxnSpPr>
          <p:nvPr/>
        </p:nvCxnSpPr>
        <p:spPr>
          <a:xfrm flipV="1">
            <a:off x="4920343" y="3531106"/>
            <a:ext cx="1355107" cy="645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0E2D1D-949E-2447-8C19-7608B2C59B18}"/>
              </a:ext>
            </a:extLst>
          </p:cNvPr>
          <p:cNvSpPr/>
          <p:nvPr/>
        </p:nvSpPr>
        <p:spPr>
          <a:xfrm>
            <a:off x="6275450" y="3351492"/>
            <a:ext cx="1620321" cy="3592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1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AMERICAN OPTION PRICING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>
            <a:normAutofit fontScale="90000"/>
          </a:bodyPr>
          <a:lstStyle/>
          <a:p>
            <a:r>
              <a:rPr lang="en-US" dirty="0"/>
              <a:t>REINFORCEMENT LEARNING APPROACHES</a:t>
            </a:r>
            <a:endParaRPr lang="en-US" dirty="0">
              <a:effectLst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E8AB950-410A-854F-8B52-D9DD5B30433B}"/>
              </a:ext>
            </a:extLst>
          </p:cNvPr>
          <p:cNvSpPr txBox="1">
            <a:spLocks/>
          </p:cNvSpPr>
          <p:nvPr/>
        </p:nvSpPr>
        <p:spPr>
          <a:xfrm>
            <a:off x="8908223" y="685060"/>
            <a:ext cx="1420859" cy="28605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10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APPROACHES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BACF90-7083-3447-BA8E-A17C114383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A58374-7819-E44C-A04B-4F5C9BFE34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883" y="1413163"/>
                <a:ext cx="11569728" cy="45951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500" dirty="0"/>
                  <a:t>American Option Pricing is an Optimal Stopping problem, and hence a Markov decision process, so can be tackled with reinforcement learning algorithms.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𝑆𝑡𝑎𝑡𝑒</m:t>
                    </m:r>
                  </m:oMath>
                </a14:m>
                <a:r>
                  <a:rPr lang="en-US" sz="2100" dirty="0"/>
                  <a:t> is a suitable function of the history of stock prices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1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𝐴𝑐𝑡𝑖𝑜𝑛</m:t>
                    </m:r>
                  </m:oMath>
                </a14:m>
                <a:r>
                  <a:rPr lang="en-US" sz="2100" dirty="0"/>
                  <a:t> is Boolean: Stop or Continue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𝑅𝑒𝑤𝑎𝑟𝑑</m:t>
                    </m:r>
                  </m:oMath>
                </a14:m>
                <a:r>
                  <a:rPr lang="en-US" sz="2100" dirty="0"/>
                  <a:t> always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100" dirty="0"/>
                  <a:t>, except upon Stopping (when it is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i="1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l-GR" sz="2100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l-GR" sz="2100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100" dirty="0"/>
                  <a:t>, the payoff</a:t>
                </a:r>
                <a:r>
                  <a:rPr lang="el-GR" sz="2100" dirty="0"/>
                  <a:t>) </a:t>
                </a:r>
                <a:endParaRPr lang="en-US" sz="21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𝑆𝑡𝑎𝑡𝑒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𝑡𝑟𝑎𝑛𝑠𝑖𝑡𝑖𝑜𝑛𝑠</m:t>
                    </m:r>
                  </m:oMath>
                </a14:m>
                <a:r>
                  <a:rPr lang="en-US" sz="2100" dirty="0"/>
                  <a:t> governed by Underlying Price’s Stochastic Process </a:t>
                </a:r>
              </a:p>
              <a:p>
                <a:r>
                  <a:rPr lang="en-US" dirty="0"/>
                  <a:t>We outline two RL Algorithms:</a:t>
                </a:r>
              </a:p>
              <a:p>
                <a:pPr lvl="1"/>
                <a:r>
                  <a:rPr lang="en-US" dirty="0"/>
                  <a:t>Least Squares Policy Iteration (LSPI)</a:t>
                </a:r>
              </a:p>
              <a:p>
                <a:pPr lvl="1"/>
                <a:r>
                  <a:rPr lang="en-US" dirty="0"/>
                  <a:t>Fitted Q-Iteration (FQI) </a:t>
                </a:r>
                <a:endParaRPr lang="en-US" sz="2400" dirty="0"/>
              </a:p>
              <a:p>
                <a:endParaRPr lang="en-US" sz="2500" dirty="0"/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A58374-7819-E44C-A04B-4F5C9BFE34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883" y="1413163"/>
                <a:ext cx="11569728" cy="4595117"/>
              </a:xfrm>
              <a:blipFill>
                <a:blip r:embed="rId2"/>
                <a:stretch>
                  <a:fillRect l="-439" t="-1653" r="-1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013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AMERICAN OPTION PRICING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INGREDIENTS</a:t>
            </a:r>
            <a:r>
              <a:rPr lang="en-US" dirty="0"/>
              <a:t> FOR approaches</a:t>
            </a:r>
            <a:endParaRPr lang="en-US" dirty="0">
              <a:effectLst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E8AB950-410A-854F-8B52-D9DD5B30433B}"/>
              </a:ext>
            </a:extLst>
          </p:cNvPr>
          <p:cNvSpPr txBox="1">
            <a:spLocks/>
          </p:cNvSpPr>
          <p:nvPr/>
        </p:nvSpPr>
        <p:spPr>
          <a:xfrm>
            <a:off x="8908223" y="685060"/>
            <a:ext cx="1420859" cy="28605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10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APPROACHES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BACF90-7083-3447-BA8E-A17C114383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70B73F3-8FFF-EF4C-82FA-0C70F984F0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Monte-Carlo paths indexed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=0,1,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time steps indexed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−1,…,1,0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Infinitesimal risk-free rate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Simulation paths of prices of underlying as input 2-dim array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At each time step,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𝐶𝐹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is PV of </a:t>
                </a:r>
                <a:r>
                  <a:rPr lang="en-US" dirty="0" err="1"/>
                  <a:t>current+future</a:t>
                </a:r>
                <a:r>
                  <a:rPr lang="en-US" dirty="0"/>
                  <a:t> cashflow for path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denotes state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≝ </m:t>
                    </m:r>
                  </m:oMath>
                </a14:m>
                <a:r>
                  <a:rPr lang="en-US" dirty="0"/>
                  <a:t>(time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price history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,:(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+1)]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𝑃𝑎𝑦𝑜𝑓𝑓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denotes Option payoff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represents feature functions (of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are the regression weights</a:t>
                </a:r>
              </a:p>
              <a:p>
                <a:pPr lvl="1"/>
                <a:r>
                  <a:rPr lang="en-US" dirty="0"/>
                  <a:t>Regression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⋅)</m:t>
                    </m:r>
                  </m:oMath>
                </a14:m>
                <a:r>
                  <a:rPr lang="en-US" dirty="0"/>
                  <a:t> is estimate of continuation value for in-the-money states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70B73F3-8FFF-EF4C-82FA-0C70F984F0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377" b="-2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880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AMERICAN OPTION PRICING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>
            <a:normAutofit fontScale="90000"/>
          </a:bodyPr>
          <a:lstStyle/>
          <a:p>
            <a:r>
              <a:rPr lang="en-US" dirty="0"/>
              <a:t>REINFORCEMENT LEARNING APPROACHES</a:t>
            </a:r>
            <a:endParaRPr lang="en-US" dirty="0">
              <a:effectLst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E8AB950-410A-854F-8B52-D9DD5B30433B}"/>
              </a:ext>
            </a:extLst>
          </p:cNvPr>
          <p:cNvSpPr txBox="1">
            <a:spLocks/>
          </p:cNvSpPr>
          <p:nvPr/>
        </p:nvSpPr>
        <p:spPr>
          <a:xfrm>
            <a:off x="8908223" y="685060"/>
            <a:ext cx="1420859" cy="28605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10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APPROACHES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BACF90-7083-3447-BA8E-A17C114383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5EC3D04F-58DB-9448-8AFB-1F2A41072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8130" y="1225855"/>
            <a:ext cx="3869870" cy="4860000"/>
          </a:xfrm>
          <a:prstGeom prst="rect">
            <a:avLst/>
          </a:prstGeom>
        </p:spPr>
      </p:pic>
      <p:pic>
        <p:nvPicPr>
          <p:cNvPr id="14" name="Content Placeholder 11">
            <a:extLst>
              <a:ext uri="{FF2B5EF4-FFF2-40B4-BE49-F238E27FC236}">
                <a16:creationId xmlns:a16="http://schemas.microsoft.com/office/drawing/2014/main" id="{BB790079-E3D3-634B-AA02-56E522FFE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25855"/>
            <a:ext cx="4657499" cy="486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65E383-49A6-0047-B9F7-30B4383A184B}"/>
              </a:ext>
            </a:extLst>
          </p:cNvPr>
          <p:cNvCxnSpPr/>
          <p:nvPr/>
        </p:nvCxnSpPr>
        <p:spPr>
          <a:xfrm>
            <a:off x="2127183" y="2849078"/>
            <a:ext cx="10010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BEBACB-A8A6-6B4A-9F4B-09D5D5C50B5B}"/>
              </a:ext>
            </a:extLst>
          </p:cNvPr>
          <p:cNvCxnSpPr/>
          <p:nvPr/>
        </p:nvCxnSpPr>
        <p:spPr>
          <a:xfrm>
            <a:off x="6695719" y="3209296"/>
            <a:ext cx="10010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69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ofWaterloo_WhiteBkgrd">
  <a:themeElements>
    <a:clrScheme name="Math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DE2498"/>
      </a:accent1>
      <a:accent2>
        <a:srgbClr val="0C0C0C"/>
      </a:accent2>
      <a:accent3>
        <a:srgbClr val="FF62AA"/>
      </a:accent3>
      <a:accent4>
        <a:srgbClr val="FFBDEF"/>
      </a:accent4>
      <a:accent5>
        <a:srgbClr val="C50078"/>
      </a:accent5>
      <a:accent6>
        <a:srgbClr val="0073CE"/>
      </a:accent6>
      <a:hlink>
        <a:srgbClr val="C50078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math_16x9" id="{C988BA2E-C59D-B94E-8955-CCD0203107AD}" vid="{E4081DF6-D21C-124E-99AA-08A19C30C3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UofWaterloo_WhiteBkgrd</Template>
  <TotalTime>5246</TotalTime>
  <Words>2697</Words>
  <Application>Microsoft Macintosh PowerPoint</Application>
  <PresentationFormat>Widescreen</PresentationFormat>
  <Paragraphs>588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Cambria Math</vt:lpstr>
      <vt:lpstr>Courier New</vt:lpstr>
      <vt:lpstr>Georgia</vt:lpstr>
      <vt:lpstr>Impact</vt:lpstr>
      <vt:lpstr>Verdana</vt:lpstr>
      <vt:lpstr>Wingdings</vt:lpstr>
      <vt:lpstr>UofWaterloo_WhiteBkgrd</vt:lpstr>
      <vt:lpstr>Valuing American Options by Simulation - Least Square and Machine learning Approaches</vt:lpstr>
      <vt:lpstr>American option</vt:lpstr>
      <vt:lpstr>optimal stopping problem</vt:lpstr>
      <vt:lpstr>PRICE AMERICAN OPTIONS</vt:lpstr>
      <vt:lpstr>Least square approach</vt:lpstr>
      <vt:lpstr>Gaussian process regression</vt:lpstr>
      <vt:lpstr>REINFORCEMENT LEARNING APPROACHES</vt:lpstr>
      <vt:lpstr>INGREDIENTS FOR approaches</vt:lpstr>
      <vt:lpstr>REINFORCEMENT LEARNING APPROACHES</vt:lpstr>
      <vt:lpstr>NUMERICAL EXAMPLES</vt:lpstr>
      <vt:lpstr>simple AMERICAN PUT</vt:lpstr>
      <vt:lpstr>simple AMERICAN PUT</vt:lpstr>
      <vt:lpstr>simple AMERICAN PUT</vt:lpstr>
      <vt:lpstr>Heston model – one underlier</vt:lpstr>
      <vt:lpstr>Heston model – one underlier</vt:lpstr>
      <vt:lpstr>Summary</vt:lpstr>
      <vt:lpstr>FUTURE WORK</vt:lpstr>
      <vt:lpstr>REFERENCES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IN THIS SPACE HERE</dc:title>
  <dc:creator>Lina Wang</dc:creator>
  <cp:lastModifiedBy>JINYANG LI</cp:lastModifiedBy>
  <cp:revision>88</cp:revision>
  <dcterms:created xsi:type="dcterms:W3CDTF">2019-10-29T00:33:12Z</dcterms:created>
  <dcterms:modified xsi:type="dcterms:W3CDTF">2019-12-07T20:37:11Z</dcterms:modified>
</cp:coreProperties>
</file>